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7" r:id="rId1"/>
  </p:sldMasterIdLst>
  <p:notesMasterIdLst>
    <p:notesMasterId r:id="rId23"/>
  </p:notesMasterIdLst>
  <p:sldIdLst>
    <p:sldId id="256" r:id="rId2"/>
    <p:sldId id="257" r:id="rId3"/>
    <p:sldId id="269" r:id="rId4"/>
    <p:sldId id="270" r:id="rId5"/>
    <p:sldId id="271" r:id="rId6"/>
    <p:sldId id="273" r:id="rId7"/>
    <p:sldId id="274" r:id="rId8"/>
    <p:sldId id="259" r:id="rId9"/>
    <p:sldId id="275" r:id="rId10"/>
    <p:sldId id="258" r:id="rId11"/>
    <p:sldId id="263" r:id="rId12"/>
    <p:sldId id="276" r:id="rId13"/>
    <p:sldId id="264" r:id="rId14"/>
    <p:sldId id="260" r:id="rId15"/>
    <p:sldId id="277" r:id="rId16"/>
    <p:sldId id="261" r:id="rId17"/>
    <p:sldId id="262" r:id="rId18"/>
    <p:sldId id="278" r:id="rId19"/>
    <p:sldId id="265" r:id="rId20"/>
    <p:sldId id="267" r:id="rId21"/>
    <p:sldId id="279" r:id="rId22"/>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5E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4" d="100"/>
          <a:sy n="84" d="100"/>
        </p:scale>
        <p:origin x="65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453849-B5C8-4535-8700-7B1929984341}" type="datetimeFigureOut">
              <a:rPr lang="it-IT" smtClean="0"/>
              <a:t>03/02/2025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D1905F-1B83-43BB-BF14-26B653CD9139}" type="slidenum">
              <a:rPr lang="it-IT" smtClean="0"/>
              <a:t>‹#›</a:t>
            </a:fld>
            <a:endParaRPr lang="it-IT"/>
          </a:p>
        </p:txBody>
      </p:sp>
    </p:spTree>
    <p:extLst>
      <p:ext uri="{BB962C8B-B14F-4D97-AF65-F5344CB8AC3E}">
        <p14:creationId xmlns:p14="http://schemas.microsoft.com/office/powerpoint/2010/main" val="387995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F4D1905F-1B83-43BB-BF14-26B653CD9139}" type="slidenum">
              <a:rPr lang="it-IT" smtClean="0"/>
              <a:t>14</a:t>
            </a:fld>
            <a:endParaRPr lang="it-IT"/>
          </a:p>
        </p:txBody>
      </p:sp>
    </p:spTree>
    <p:extLst>
      <p:ext uri="{BB962C8B-B14F-4D97-AF65-F5344CB8AC3E}">
        <p14:creationId xmlns:p14="http://schemas.microsoft.com/office/powerpoint/2010/main" val="1823796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067C49-D74F-9488-00AC-AEFA12D10F56}"/>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F024674C-1046-AB5F-FE8B-F7CBB5C740B2}"/>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513CFB11-4AA7-CF50-FCCC-4E93AEE57E59}"/>
              </a:ext>
            </a:extLst>
          </p:cNvPr>
          <p:cNvSpPr>
            <a:spLocks noGrp="1"/>
          </p:cNvSpPr>
          <p:nvPr>
            <p:ph type="body" idx="1"/>
          </p:nvPr>
        </p:nvSpPr>
        <p:spPr/>
        <p:txBody>
          <a:bodyPr/>
          <a:lstStyle/>
          <a:p>
            <a:endParaRPr lang="it-IT" dirty="0"/>
          </a:p>
        </p:txBody>
      </p:sp>
      <p:sp>
        <p:nvSpPr>
          <p:cNvPr id="4" name="Segnaposto numero diapositiva 3">
            <a:extLst>
              <a:ext uri="{FF2B5EF4-FFF2-40B4-BE49-F238E27FC236}">
                <a16:creationId xmlns:a16="http://schemas.microsoft.com/office/drawing/2014/main" id="{9879612A-36F1-EE20-2F99-651226461180}"/>
              </a:ext>
            </a:extLst>
          </p:cNvPr>
          <p:cNvSpPr>
            <a:spLocks noGrp="1"/>
          </p:cNvSpPr>
          <p:nvPr>
            <p:ph type="sldNum" sz="quarter" idx="5"/>
          </p:nvPr>
        </p:nvSpPr>
        <p:spPr/>
        <p:txBody>
          <a:bodyPr/>
          <a:lstStyle/>
          <a:p>
            <a:fld id="{F4D1905F-1B83-43BB-BF14-26B653CD9139}" type="slidenum">
              <a:rPr lang="it-IT" smtClean="0"/>
              <a:t>15</a:t>
            </a:fld>
            <a:endParaRPr lang="it-IT"/>
          </a:p>
        </p:txBody>
      </p:sp>
    </p:spTree>
    <p:extLst>
      <p:ext uri="{BB962C8B-B14F-4D97-AF65-F5344CB8AC3E}">
        <p14:creationId xmlns:p14="http://schemas.microsoft.com/office/powerpoint/2010/main" val="468516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2/3/2025</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1912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2/3/2025</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25983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2/3/2025</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7807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2/3/2025</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3831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2/3/2025</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0721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2/3/2025</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41192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2/3/2025</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52289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2/3/2025</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4580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2/3/2025</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4899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2/3/2025</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0247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2/3/2025</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15430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2/3/2025</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4156448016"/>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0" r:id="rId6"/>
    <p:sldLayoutId id="2147483686" r:id="rId7"/>
    <p:sldLayoutId id="2147483687" r:id="rId8"/>
    <p:sldLayoutId id="2147483688" r:id="rId9"/>
    <p:sldLayoutId id="2147483689" r:id="rId10"/>
    <p:sldLayoutId id="2147483691" r:id="rId11"/>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suhan9999.github.io/mappe2-5/"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hyperlink" Target="https://suhan9999.github.io/mappeno2/" TargetMode="Externa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hyperlink" Target="https://suhan9999.github.io/mappeo3/"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isprambiente.gov.it/en"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suhan9999.github.io/mapspm1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62D44EE-C852-4460-B8B5-C4F2BC2051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57DEDA4E-2470-FB54-33B3-CBCFA17CEE2A}"/>
              </a:ext>
            </a:extLst>
          </p:cNvPr>
          <p:cNvSpPr>
            <a:spLocks noGrp="1"/>
          </p:cNvSpPr>
          <p:nvPr>
            <p:ph type="ctrTitle"/>
          </p:nvPr>
        </p:nvSpPr>
        <p:spPr>
          <a:xfrm>
            <a:off x="6194716" y="739978"/>
            <a:ext cx="5334930" cy="3004145"/>
          </a:xfrm>
        </p:spPr>
        <p:txBody>
          <a:bodyPr>
            <a:normAutofit/>
          </a:bodyPr>
          <a:lstStyle/>
          <a:p>
            <a:r>
              <a:rPr lang="it-IT" sz="5100" dirty="0"/>
              <a:t>L’inquinamento dell’aria nelle maggiori città italiane</a:t>
            </a:r>
          </a:p>
        </p:txBody>
      </p:sp>
      <p:sp>
        <p:nvSpPr>
          <p:cNvPr id="3" name="Sottotitolo 2">
            <a:extLst>
              <a:ext uri="{FF2B5EF4-FFF2-40B4-BE49-F238E27FC236}">
                <a16:creationId xmlns:a16="http://schemas.microsoft.com/office/drawing/2014/main" id="{543736E4-C514-D4D8-98EA-CC48AD4A5DC9}"/>
              </a:ext>
            </a:extLst>
          </p:cNvPr>
          <p:cNvSpPr>
            <a:spLocks noGrp="1"/>
          </p:cNvSpPr>
          <p:nvPr>
            <p:ph type="subTitle" idx="1"/>
          </p:nvPr>
        </p:nvSpPr>
        <p:spPr>
          <a:xfrm>
            <a:off x="6194715" y="4031104"/>
            <a:ext cx="5334931" cy="1269957"/>
          </a:xfrm>
        </p:spPr>
        <p:txBody>
          <a:bodyPr>
            <a:normAutofit/>
          </a:bodyPr>
          <a:lstStyle/>
          <a:p>
            <a:r>
              <a:rPr lang="it-IT" dirty="0"/>
              <a:t>Soluzioni Data Driven percorribili per migliorare il panorama nazionale</a:t>
            </a:r>
          </a:p>
        </p:txBody>
      </p:sp>
      <p:sp>
        <p:nvSpPr>
          <p:cNvPr id="16" name="Freeform: Shape 15">
            <a:extLst>
              <a:ext uri="{FF2B5EF4-FFF2-40B4-BE49-F238E27FC236}">
                <a16:creationId xmlns:a16="http://schemas.microsoft.com/office/drawing/2014/main" id="{658970D8-8D1D-4B5C-894B-E871CC8654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F227E5B6-9132-43CA-B503-37A18562ADF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03C2051E-A88D-48E5-BACF-AAED1789272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7821A508-2985-4905-874A-527429BAABF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D2929CB1-0E3C-4B2D-ADC5-0154FB33BA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A4480294-1915-0F25-BD9D-F7C154E57EBF}"/>
              </a:ext>
            </a:extLst>
          </p:cNvPr>
          <p:cNvPicPr>
            <a:picLocks noChangeAspect="1"/>
          </p:cNvPicPr>
          <p:nvPr/>
        </p:nvPicPr>
        <p:blipFill>
          <a:blip r:embed="rId2"/>
          <a:srcRect r="3" b="3"/>
          <a:stretch/>
        </p:blipFill>
        <p:spPr>
          <a:xfrm>
            <a:off x="631840" y="598720"/>
            <a:ext cx="5178249" cy="5178249"/>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26" name="Freeform: Shape 25">
            <a:extLst>
              <a:ext uri="{FF2B5EF4-FFF2-40B4-BE49-F238E27FC236}">
                <a16:creationId xmlns:a16="http://schemas.microsoft.com/office/drawing/2014/main" id="{5F2F0C84-BE8C-4DC2-A6D3-30349A801D5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6" name="Immagine 5" descr="Immagine che contiene Elementi grafici, logo, schermata, simbolo&#10;&#10;Descrizione generata automaticamente">
            <a:extLst>
              <a:ext uri="{FF2B5EF4-FFF2-40B4-BE49-F238E27FC236}">
                <a16:creationId xmlns:a16="http://schemas.microsoft.com/office/drawing/2014/main" id="{037D7EAC-E127-E486-7CAB-693F09B721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Tree>
    <p:extLst>
      <p:ext uri="{BB962C8B-B14F-4D97-AF65-F5344CB8AC3E}">
        <p14:creationId xmlns:p14="http://schemas.microsoft.com/office/powerpoint/2010/main" val="1403631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80C115-4342-2496-1E99-6F0F482EB64A}"/>
              </a:ext>
            </a:extLst>
          </p:cNvPr>
          <p:cNvSpPr>
            <a:spLocks noGrp="1"/>
          </p:cNvSpPr>
          <p:nvPr>
            <p:ph type="title"/>
          </p:nvPr>
        </p:nvSpPr>
        <p:spPr/>
        <p:txBody>
          <a:bodyPr>
            <a:normAutofit fontScale="90000"/>
          </a:bodyPr>
          <a:lstStyle/>
          <a:p>
            <a:pPr algn="ctr"/>
            <a:r>
              <a:rPr lang="it-IT" b="1" i="0" dirty="0">
                <a:solidFill>
                  <a:srgbClr val="222222"/>
                </a:solidFill>
                <a:effectLst/>
                <a:latin typeface="Titillium Web" panose="020F0502020204030204" pitchFamily="2" charset="0"/>
              </a:rPr>
              <a:t/>
            </a:r>
            <a:br>
              <a:rPr lang="it-IT" b="1" i="0" dirty="0">
                <a:solidFill>
                  <a:srgbClr val="222222"/>
                </a:solidFill>
                <a:effectLst/>
                <a:latin typeface="Titillium Web" panose="020F0502020204030204" pitchFamily="2" charset="0"/>
              </a:rPr>
            </a:br>
            <a:r>
              <a:rPr lang="it-IT" b="1" i="0" dirty="0">
                <a:solidFill>
                  <a:srgbClr val="222222"/>
                </a:solidFill>
                <a:effectLst/>
                <a:latin typeface="Titillium Web" panose="020F0502020204030204" pitchFamily="2" charset="0"/>
              </a:rPr>
              <a:t>PM</a:t>
            </a:r>
            <a:r>
              <a:rPr lang="it-IT" b="1" i="0" baseline="-25000" dirty="0">
                <a:solidFill>
                  <a:srgbClr val="222222"/>
                </a:solidFill>
                <a:effectLst/>
                <a:latin typeface="Titillium Web" panose="020F0502020204030204" pitchFamily="2" charset="0"/>
              </a:rPr>
              <a:t>10</a:t>
            </a:r>
            <a:r>
              <a:rPr lang="it-IT" b="1" i="0" dirty="0">
                <a:solidFill>
                  <a:srgbClr val="222222"/>
                </a:solidFill>
                <a:effectLst/>
                <a:latin typeface="Titillium Web" panose="020F0502020204030204" pitchFamily="2" charset="0"/>
              </a:rPr>
              <a:t>: la situazione nel 2023</a:t>
            </a:r>
            <a:r>
              <a:rPr lang="it-IT" b="0" i="0" dirty="0">
                <a:solidFill>
                  <a:srgbClr val="222222"/>
                </a:solidFill>
                <a:effectLst/>
                <a:latin typeface="Titillium Web" panose="020F0502020204030204" pitchFamily="2" charset="0"/>
              </a:rPr>
              <a:t/>
            </a:r>
            <a:br>
              <a:rPr lang="it-IT" b="0" i="0" dirty="0">
                <a:solidFill>
                  <a:srgbClr val="222222"/>
                </a:solidFill>
                <a:effectLst/>
                <a:latin typeface="Titillium Web" panose="020F0502020204030204" pitchFamily="2" charset="0"/>
              </a:rPr>
            </a:br>
            <a:endParaRPr lang="it-IT" dirty="0"/>
          </a:p>
        </p:txBody>
      </p:sp>
      <p:pic>
        <p:nvPicPr>
          <p:cNvPr id="8" name="Segnaposto contenuto 7" descr="Immagine che contiene testo, schermata, Carattere, linea&#10;&#10;Descrizione generata automaticamente">
            <a:extLst>
              <a:ext uri="{FF2B5EF4-FFF2-40B4-BE49-F238E27FC236}">
                <a16:creationId xmlns:a16="http://schemas.microsoft.com/office/drawing/2014/main" id="{3C40A1F0-72A1-F577-944A-2DD227DE1F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242" y="2148981"/>
            <a:ext cx="5867758" cy="3496947"/>
          </a:xfrm>
        </p:spPr>
      </p:pic>
      <p:pic>
        <p:nvPicPr>
          <p:cNvPr id="4" name="Immagine 3" descr="Immagine che contiene Elementi grafici, logo, schermata, simbolo&#10;&#10;Descrizione generata automaticamente">
            <a:extLst>
              <a:ext uri="{FF2B5EF4-FFF2-40B4-BE49-F238E27FC236}">
                <a16:creationId xmlns:a16="http://schemas.microsoft.com/office/drawing/2014/main" id="{8A083AE7-143A-D3DE-0355-CC827A90B7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pic>
        <p:nvPicPr>
          <p:cNvPr id="10" name="Immagine 9" descr="Immagine che contiene testo, schermata, diagramma, cerchio&#10;&#10;Descrizione generata automaticamente">
            <a:extLst>
              <a:ext uri="{FF2B5EF4-FFF2-40B4-BE49-F238E27FC236}">
                <a16:creationId xmlns:a16="http://schemas.microsoft.com/office/drawing/2014/main" id="{2ECC1C80-074F-9AA7-1A0F-B34B1C0583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2171552"/>
            <a:ext cx="5207185" cy="3222099"/>
          </a:xfrm>
          <a:prstGeom prst="rect">
            <a:avLst/>
          </a:prstGeom>
        </p:spPr>
      </p:pic>
      <p:sp>
        <p:nvSpPr>
          <p:cNvPr id="11" name="CasellaDiTesto 10">
            <a:extLst>
              <a:ext uri="{FF2B5EF4-FFF2-40B4-BE49-F238E27FC236}">
                <a16:creationId xmlns:a16="http://schemas.microsoft.com/office/drawing/2014/main" id="{099F7B38-2230-AA5B-70E4-521E61A54050}"/>
              </a:ext>
            </a:extLst>
          </p:cNvPr>
          <p:cNvSpPr txBox="1"/>
          <p:nvPr/>
        </p:nvSpPr>
        <p:spPr>
          <a:xfrm>
            <a:off x="1846906" y="5918620"/>
            <a:ext cx="9198321" cy="738664"/>
          </a:xfrm>
          <a:prstGeom prst="rect">
            <a:avLst/>
          </a:prstGeom>
          <a:noFill/>
        </p:spPr>
        <p:txBody>
          <a:bodyPr wrap="square" rtlCol="0">
            <a:spAutoFit/>
          </a:bodyPr>
          <a:lstStyle/>
          <a:p>
            <a:r>
              <a:rPr lang="it-IT" sz="1400" b="0" i="0" dirty="0">
                <a:effectLst/>
                <a:latin typeface="Palatino Linotype" panose="02040502050505030304" pitchFamily="18" charset="0"/>
              </a:rPr>
              <a:t>Il valore limite annuale, pari a 40 µg/m³, è stato rispettato in tutte le stazioni di misura, per la prima volta da quando si effettuano misurazioni di PM</a:t>
            </a:r>
            <a:r>
              <a:rPr lang="it-IT" sz="1400" b="0" i="0" baseline="-25000" dirty="0">
                <a:effectLst/>
                <a:latin typeface="Palatino Linotype" panose="02040502050505030304" pitchFamily="18" charset="0"/>
              </a:rPr>
              <a:t>10</a:t>
            </a:r>
            <a:r>
              <a:rPr lang="it-IT" sz="1400" b="0" i="0" dirty="0">
                <a:effectLst/>
                <a:latin typeface="Palatino Linotype" panose="02040502050505030304" pitchFamily="18" charset="0"/>
              </a:rPr>
              <a:t> in Italia. Nei precedenti cinque anni, si era comunque verificato il sostanziale rispetto di tale limite su tutto il territorio nazionale, ma con qualche isolata eccezione.</a:t>
            </a:r>
            <a:endParaRPr lang="it-IT" sz="1400" dirty="0">
              <a:latin typeface="Palatino Linotype" panose="02040502050505030304" pitchFamily="18" charset="0"/>
            </a:endParaRPr>
          </a:p>
        </p:txBody>
      </p:sp>
    </p:spTree>
    <p:extLst>
      <p:ext uri="{BB962C8B-B14F-4D97-AF65-F5344CB8AC3E}">
        <p14:creationId xmlns:p14="http://schemas.microsoft.com/office/powerpoint/2010/main" val="4526344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E3E545-01AD-1A92-5772-BFD0CAE47FFB}"/>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B3574008-E7BC-2BB9-3E72-F5CA17BC3639}"/>
              </a:ext>
            </a:extLst>
          </p:cNvPr>
          <p:cNvSpPr>
            <a:spLocks noGrp="1"/>
          </p:cNvSpPr>
          <p:nvPr>
            <p:ph type="title"/>
          </p:nvPr>
        </p:nvSpPr>
        <p:spPr/>
        <p:txBody>
          <a:bodyPr>
            <a:normAutofit/>
          </a:bodyPr>
          <a:lstStyle/>
          <a:p>
            <a:pPr algn="ctr"/>
            <a:r>
              <a:rPr lang="it-IT" sz="3200" dirty="0">
                <a:latin typeface="Arial Black" panose="020B0A04020102020204" pitchFamily="34" charset="0"/>
              </a:rPr>
              <a:t>PM</a:t>
            </a:r>
            <a:r>
              <a:rPr lang="it-IT" sz="3200" dirty="0">
                <a:latin typeface="Arial Black" panose="020B0A04020102020204" pitchFamily="34" charset="0"/>
                <a:cs typeface="Aharoni" panose="02010803020104030203" pitchFamily="2" charset="-79"/>
              </a:rPr>
              <a:t>2,5</a:t>
            </a:r>
          </a:p>
        </p:txBody>
      </p:sp>
      <p:sp>
        <p:nvSpPr>
          <p:cNvPr id="3" name="Segnaposto contenuto 2">
            <a:extLst>
              <a:ext uri="{FF2B5EF4-FFF2-40B4-BE49-F238E27FC236}">
                <a16:creationId xmlns:a16="http://schemas.microsoft.com/office/drawing/2014/main" id="{8D6DF547-9DAF-937D-8806-AB9C60D4B56D}"/>
              </a:ext>
            </a:extLst>
          </p:cNvPr>
          <p:cNvSpPr>
            <a:spLocks noGrp="1"/>
          </p:cNvSpPr>
          <p:nvPr>
            <p:ph idx="1"/>
          </p:nvPr>
        </p:nvSpPr>
        <p:spPr/>
        <p:txBody>
          <a:bodyPr/>
          <a:lstStyle/>
          <a:p>
            <a:endParaRPr lang="it-IT" dirty="0"/>
          </a:p>
          <a:p>
            <a:pPr marL="0" indent="0">
              <a:buNone/>
            </a:pPr>
            <a:r>
              <a:rPr lang="it-IT" dirty="0"/>
              <a:t> </a:t>
            </a:r>
          </a:p>
          <a:p>
            <a:endParaRPr lang="it-IT"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9B942B65-C15E-7CC4-C058-535D91E89A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
        <p:nvSpPr>
          <p:cNvPr id="9" name="CasellaDiTesto 8">
            <a:extLst>
              <a:ext uri="{FF2B5EF4-FFF2-40B4-BE49-F238E27FC236}">
                <a16:creationId xmlns:a16="http://schemas.microsoft.com/office/drawing/2014/main" id="{801DA31D-A23A-8DDD-93F7-A734406FE0E5}"/>
              </a:ext>
            </a:extLst>
          </p:cNvPr>
          <p:cNvSpPr txBox="1"/>
          <p:nvPr/>
        </p:nvSpPr>
        <p:spPr>
          <a:xfrm>
            <a:off x="407405" y="1533901"/>
            <a:ext cx="10946395" cy="646331"/>
          </a:xfrm>
          <a:prstGeom prst="rect">
            <a:avLst/>
          </a:prstGeom>
          <a:noFill/>
        </p:spPr>
        <p:txBody>
          <a:bodyPr wrap="square" rtlCol="0">
            <a:spAutoFit/>
          </a:bodyPr>
          <a:lstStyle/>
          <a:p>
            <a:pPr algn="ctr" fontAlgn="base">
              <a:spcAft>
                <a:spcPts val="1800"/>
              </a:spcAft>
            </a:pPr>
            <a:r>
              <a:rPr lang="it-IT" sz="1200" b="1" dirty="0">
                <a:latin typeface="Arial" panose="020B0604020202020204" pitchFamily="34" charset="0"/>
                <a:cs typeface="Arial" panose="020B0604020202020204" pitchFamily="34" charset="0"/>
              </a:rPr>
              <a:t>Le particelle PM2,5 sono quelle particelle il cui diametro è uguale o inferiore a 2,5 micron. Dato che un micron o micrometro è un'unità di lunghezza pari a un millesimo di millimetro, i PM2,5 sono particelle non rilevabili dall'occhio umano, caratteristica che aumenta l’importanza da attribuire a queste particelle. </a:t>
            </a:r>
            <a:endParaRPr lang="it-IT" sz="1100" b="1" dirty="0">
              <a:latin typeface="Arial Black" panose="020B0A04020102020204" pitchFamily="34" charset="0"/>
              <a:cs typeface="Aharoni" panose="02010803020104030203" pitchFamily="2" charset="-79"/>
            </a:endParaRPr>
          </a:p>
        </p:txBody>
      </p:sp>
      <p:sp>
        <p:nvSpPr>
          <p:cNvPr id="10" name="CasellaDiTesto 9">
            <a:extLst>
              <a:ext uri="{FF2B5EF4-FFF2-40B4-BE49-F238E27FC236}">
                <a16:creationId xmlns:a16="http://schemas.microsoft.com/office/drawing/2014/main" id="{DA7866FE-A4DA-CCFD-5177-5F3F5B729549}"/>
              </a:ext>
            </a:extLst>
          </p:cNvPr>
          <p:cNvSpPr txBox="1"/>
          <p:nvPr/>
        </p:nvSpPr>
        <p:spPr>
          <a:xfrm>
            <a:off x="5224065" y="2994225"/>
            <a:ext cx="6129735" cy="2246769"/>
          </a:xfrm>
          <a:prstGeom prst="rect">
            <a:avLst/>
          </a:prstGeom>
          <a:noFill/>
        </p:spPr>
        <p:txBody>
          <a:bodyPr wrap="square" rtlCol="0">
            <a:spAutoFit/>
          </a:bodyPr>
          <a:lstStyle/>
          <a:p>
            <a:r>
              <a:rPr lang="it-IT" sz="1400" dirty="0">
                <a:latin typeface="Californian FB" panose="0207040306080B030204" pitchFamily="18" charset="0"/>
              </a:rPr>
              <a:t>L’origine di queste particelle è solitamente associata all’attività umana, ma si possono distinguere due fonti principali:</a:t>
            </a:r>
            <a:br>
              <a:rPr lang="it-IT" sz="1400" dirty="0">
                <a:latin typeface="Californian FB" panose="0207040306080B030204" pitchFamily="18" charset="0"/>
              </a:rPr>
            </a:br>
            <a:endParaRPr lang="it-IT" sz="1400" dirty="0">
              <a:latin typeface="Californian FB" panose="0207040306080B030204" pitchFamily="18" charset="0"/>
            </a:endParaRPr>
          </a:p>
          <a:p>
            <a:r>
              <a:rPr lang="it-IT" sz="1400" b="1" dirty="0">
                <a:latin typeface="Californian FB" panose="0207040306080B030204" pitchFamily="18" charset="0"/>
              </a:rPr>
              <a:t>origine primaria</a:t>
            </a:r>
            <a:r>
              <a:rPr lang="it-IT" sz="1400" dirty="0">
                <a:latin typeface="Californian FB" panose="0207040306080B030204" pitchFamily="18" charset="0"/>
              </a:rPr>
              <a:t>: principalmente il traffico stradale, l’industria, l’edilizia, l’agricoltura o le emissioni legate al riscaldamento degli edifici. In questo caso, le particelle vengono emesse direttamente nell’atmosfera;</a:t>
            </a:r>
            <a:br>
              <a:rPr lang="it-IT" sz="1400" dirty="0">
                <a:latin typeface="Californian FB" panose="0207040306080B030204" pitchFamily="18" charset="0"/>
              </a:rPr>
            </a:br>
            <a:endParaRPr lang="it-IT" sz="1400" dirty="0">
              <a:latin typeface="Californian FB" panose="0207040306080B030204" pitchFamily="18" charset="0"/>
            </a:endParaRPr>
          </a:p>
          <a:p>
            <a:r>
              <a:rPr lang="it-IT" sz="1400" b="1" dirty="0">
                <a:latin typeface="Californian FB" panose="0207040306080B030204" pitchFamily="18" charset="0"/>
              </a:rPr>
              <a:t>origine secondaria</a:t>
            </a:r>
            <a:r>
              <a:rPr lang="it-IT" sz="1400" dirty="0">
                <a:latin typeface="Californian FB" panose="0207040306080B030204" pitchFamily="18" charset="0"/>
              </a:rPr>
              <a:t>: causata da reazioni chimiche nell’atmosfera stessa, che sono generalmente provocate da gas come SO2, NOx, NH3 e composti organici volatili.</a:t>
            </a:r>
          </a:p>
          <a:p>
            <a:endParaRPr lang="it-IT" sz="1400" b="1" dirty="0">
              <a:latin typeface="Californian FB" panose="0207040306080B0302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688361"/>
            <a:ext cx="4101994" cy="2459856"/>
          </a:xfrm>
          <a:prstGeom prst="rect">
            <a:avLst/>
          </a:prstGeom>
        </p:spPr>
      </p:pic>
    </p:spTree>
    <p:extLst>
      <p:ext uri="{BB962C8B-B14F-4D97-AF65-F5344CB8AC3E}">
        <p14:creationId xmlns:p14="http://schemas.microsoft.com/office/powerpoint/2010/main" val="319989807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50E3FD-FC02-E160-5369-0B96F36A2C09}"/>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CEEFCD43-3C4D-8B96-5248-C0FA7DCB5B74}"/>
              </a:ext>
            </a:extLst>
          </p:cNvPr>
          <p:cNvSpPr>
            <a:spLocks noGrp="1"/>
          </p:cNvSpPr>
          <p:nvPr>
            <p:ph type="title"/>
          </p:nvPr>
        </p:nvSpPr>
        <p:spPr>
          <a:xfrm>
            <a:off x="838199" y="440069"/>
            <a:ext cx="10515600" cy="1325563"/>
          </a:xfrm>
        </p:spPr>
        <p:txBody>
          <a:bodyPr>
            <a:normAutofit/>
          </a:bodyPr>
          <a:lstStyle/>
          <a:p>
            <a:pPr algn="ctr"/>
            <a:r>
              <a:rPr lang="it-IT" sz="3200" dirty="0">
                <a:latin typeface="Arial Black" panose="020B0A04020102020204" pitchFamily="34" charset="0"/>
              </a:rPr>
              <a:t>MAPPA PM</a:t>
            </a:r>
            <a:r>
              <a:rPr lang="it-IT" sz="3200" dirty="0">
                <a:latin typeface="Arial Black" panose="020B0A04020102020204" pitchFamily="34" charset="0"/>
                <a:cs typeface="Aharoni" panose="02010803020104030203" pitchFamily="2" charset="-79"/>
              </a:rPr>
              <a:t>2,5</a:t>
            </a:r>
          </a:p>
        </p:txBody>
      </p:sp>
      <p:sp>
        <p:nvSpPr>
          <p:cNvPr id="3" name="Segnaposto contenuto 2">
            <a:extLst>
              <a:ext uri="{FF2B5EF4-FFF2-40B4-BE49-F238E27FC236}">
                <a16:creationId xmlns:a16="http://schemas.microsoft.com/office/drawing/2014/main" id="{49871207-624B-35B4-1FC5-004DF32426C1}"/>
              </a:ext>
            </a:extLst>
          </p:cNvPr>
          <p:cNvSpPr>
            <a:spLocks noGrp="1"/>
          </p:cNvSpPr>
          <p:nvPr>
            <p:ph idx="1"/>
          </p:nvPr>
        </p:nvSpPr>
        <p:spPr/>
        <p:txBody>
          <a:bodyPr/>
          <a:lstStyle/>
          <a:p>
            <a:endParaRPr lang="it-IT" dirty="0"/>
          </a:p>
          <a:p>
            <a:pPr marL="0" indent="0">
              <a:buNone/>
            </a:pPr>
            <a:r>
              <a:rPr lang="it-IT" dirty="0"/>
              <a:t> </a:t>
            </a:r>
          </a:p>
          <a:p>
            <a:endParaRPr lang="it-IT"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A3E1C584-648B-4F38-C356-DE84F1B531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pic>
        <p:nvPicPr>
          <p:cNvPr id="5" name="Immagine 4">
            <a:extLst>
              <a:ext uri="{FF2B5EF4-FFF2-40B4-BE49-F238E27FC236}">
                <a16:creationId xmlns:a16="http://schemas.microsoft.com/office/drawing/2014/main" id="{3303AFD0-5648-1F0D-3D19-0EEACA219C3E}"/>
              </a:ext>
            </a:extLst>
          </p:cNvPr>
          <p:cNvPicPr>
            <a:picLocks noChangeAspect="1"/>
          </p:cNvPicPr>
          <p:nvPr/>
        </p:nvPicPr>
        <p:blipFill>
          <a:blip r:embed="rId3"/>
          <a:stretch>
            <a:fillRect/>
          </a:stretch>
        </p:blipFill>
        <p:spPr>
          <a:xfrm>
            <a:off x="950432" y="1102850"/>
            <a:ext cx="2983393" cy="1793587"/>
          </a:xfrm>
          <a:prstGeom prst="rect">
            <a:avLst/>
          </a:prstGeom>
        </p:spPr>
      </p:pic>
      <p:pic>
        <p:nvPicPr>
          <p:cNvPr id="12" name="Immagine 11" descr="Immagine che contiene mappa, testo, atlante&#10;&#10;Descrizione generata automaticamente">
            <a:hlinkClick r:id="rId4"/>
            <a:extLst>
              <a:ext uri="{FF2B5EF4-FFF2-40B4-BE49-F238E27FC236}">
                <a16:creationId xmlns:a16="http://schemas.microsoft.com/office/drawing/2014/main" id="{B6EA5493-9E8B-32FD-4DAA-DC62E9B752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0227" y="1428750"/>
            <a:ext cx="7151545" cy="4916687"/>
          </a:xfrm>
          <a:prstGeom prst="rect">
            <a:avLst/>
          </a:prstGeom>
        </p:spPr>
      </p:pic>
      <p:sp>
        <p:nvSpPr>
          <p:cNvPr id="13" name="Connettore 12">
            <a:extLst>
              <a:ext uri="{FF2B5EF4-FFF2-40B4-BE49-F238E27FC236}">
                <a16:creationId xmlns:a16="http://schemas.microsoft.com/office/drawing/2014/main" id="{77145F92-DB3F-3CD0-F867-BEB59E69BE9B}"/>
              </a:ext>
            </a:extLst>
          </p:cNvPr>
          <p:cNvSpPr/>
          <p:nvPr/>
        </p:nvSpPr>
        <p:spPr>
          <a:xfrm>
            <a:off x="609904" y="3219846"/>
            <a:ext cx="1670840" cy="1483435"/>
          </a:xfrm>
          <a:prstGeom prst="flowChartConnector">
            <a:avLst/>
          </a:prstGeom>
          <a:solidFill>
            <a:srgbClr val="665EB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100" b="1" dirty="0">
                <a:solidFill>
                  <a:schemeClr val="bg1"/>
                </a:solidFill>
              </a:rPr>
              <a:t>CLICCA SULLA MAPPA PER INGRANDIRLA</a:t>
            </a:r>
          </a:p>
        </p:txBody>
      </p:sp>
    </p:spTree>
    <p:extLst>
      <p:ext uri="{BB962C8B-B14F-4D97-AF65-F5344CB8AC3E}">
        <p14:creationId xmlns:p14="http://schemas.microsoft.com/office/powerpoint/2010/main" val="42124064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80C115-4342-2496-1E99-6F0F482EB64A}"/>
              </a:ext>
            </a:extLst>
          </p:cNvPr>
          <p:cNvSpPr>
            <a:spLocks noGrp="1"/>
          </p:cNvSpPr>
          <p:nvPr>
            <p:ph type="title"/>
          </p:nvPr>
        </p:nvSpPr>
        <p:spPr/>
        <p:txBody>
          <a:bodyPr>
            <a:normAutofit/>
          </a:bodyPr>
          <a:lstStyle/>
          <a:p>
            <a:pPr algn="ctr"/>
            <a:r>
              <a:rPr lang="it-IT" b="1" dirty="0">
                <a:solidFill>
                  <a:srgbClr val="222222"/>
                </a:solidFill>
                <a:latin typeface="Titillium Web" panose="020F0502020204030204" pitchFamily="2" charset="0"/>
              </a:rPr>
              <a:t>PM2,5: la situazione nel 2023</a:t>
            </a:r>
            <a:endParaRPr lang="it-IT"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8A083AE7-143A-D3DE-0355-CC827A90B7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
        <p:nvSpPr>
          <p:cNvPr id="11" name="CasellaDiTesto 10">
            <a:extLst>
              <a:ext uri="{FF2B5EF4-FFF2-40B4-BE49-F238E27FC236}">
                <a16:creationId xmlns:a16="http://schemas.microsoft.com/office/drawing/2014/main" id="{099F7B38-2230-AA5B-70E4-521E61A54050}"/>
              </a:ext>
            </a:extLst>
          </p:cNvPr>
          <p:cNvSpPr txBox="1"/>
          <p:nvPr/>
        </p:nvSpPr>
        <p:spPr>
          <a:xfrm>
            <a:off x="1883875" y="5782550"/>
            <a:ext cx="9198321" cy="954107"/>
          </a:xfrm>
          <a:prstGeom prst="rect">
            <a:avLst/>
          </a:prstGeom>
          <a:noFill/>
        </p:spPr>
        <p:txBody>
          <a:bodyPr wrap="square" rtlCol="0">
            <a:spAutoFit/>
          </a:bodyPr>
          <a:lstStyle/>
          <a:p>
            <a:r>
              <a:rPr lang="it-IT" sz="1400" dirty="0">
                <a:latin typeface="Palatino Linotype" panose="02040502050505030304" pitchFamily="18" charset="0"/>
              </a:rPr>
              <a:t>Il valore limite annuale, pari a 25 µg/m³, è stato rispettato in tutte le stazioni tranne una (311 stazioni su 312, pari al 99,7% dei casi).</a:t>
            </a:r>
          </a:p>
          <a:p>
            <a:r>
              <a:rPr lang="it-IT" sz="1400" dirty="0">
                <a:latin typeface="Palatino Linotype" panose="02040502050505030304" pitchFamily="18" charset="0"/>
              </a:rPr>
              <a:t>Migliora ancora dunque la tendenza dei precedenti quattro anni, in cui si era verificato il sostanziale rispetto di tale limite su tutto il territorio nazionale, ma con superamenti registrati in 3-4 stazioni.</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48025" y="2092081"/>
            <a:ext cx="5048104" cy="3011508"/>
          </a:xfr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98811" y="1814513"/>
            <a:ext cx="5978661" cy="3566644"/>
          </a:xfrm>
          <a:prstGeom prst="rect">
            <a:avLst/>
          </a:prstGeom>
        </p:spPr>
      </p:pic>
    </p:spTree>
    <p:extLst>
      <p:ext uri="{BB962C8B-B14F-4D97-AF65-F5344CB8AC3E}">
        <p14:creationId xmlns:p14="http://schemas.microsoft.com/office/powerpoint/2010/main" val="819032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BFE459-BE2A-1A24-3E16-BEC59CA22D2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9B91E60B-C053-95CE-E524-A9A9CE6AD6A3}"/>
              </a:ext>
            </a:extLst>
          </p:cNvPr>
          <p:cNvSpPr>
            <a:spLocks noGrp="1"/>
          </p:cNvSpPr>
          <p:nvPr>
            <p:ph type="title"/>
          </p:nvPr>
        </p:nvSpPr>
        <p:spPr/>
        <p:txBody>
          <a:bodyPr>
            <a:normAutofit/>
          </a:bodyPr>
          <a:lstStyle/>
          <a:p>
            <a:pPr algn="ctr"/>
            <a:r>
              <a:rPr lang="it-IT" sz="3200" dirty="0">
                <a:latin typeface="Arial Black" panose="020B0A04020102020204" pitchFamily="34" charset="0"/>
              </a:rPr>
              <a:t>NO2 – Biossido di azoto</a:t>
            </a:r>
            <a:endParaRPr lang="it-IT" sz="3200" dirty="0">
              <a:latin typeface="Arial Black" panose="020B0A04020102020204" pitchFamily="34" charset="0"/>
              <a:cs typeface="Aharoni" panose="02010803020104030203" pitchFamily="2" charset="-79"/>
            </a:endParaRPr>
          </a:p>
        </p:txBody>
      </p:sp>
      <p:sp>
        <p:nvSpPr>
          <p:cNvPr id="3" name="Segnaposto contenuto 2">
            <a:extLst>
              <a:ext uri="{FF2B5EF4-FFF2-40B4-BE49-F238E27FC236}">
                <a16:creationId xmlns:a16="http://schemas.microsoft.com/office/drawing/2014/main" id="{F51CC559-9CCC-7182-8676-60A6A2C90D0C}"/>
              </a:ext>
            </a:extLst>
          </p:cNvPr>
          <p:cNvSpPr>
            <a:spLocks noGrp="1"/>
          </p:cNvSpPr>
          <p:nvPr>
            <p:ph idx="1"/>
          </p:nvPr>
        </p:nvSpPr>
        <p:spPr/>
        <p:txBody>
          <a:bodyPr/>
          <a:lstStyle/>
          <a:p>
            <a:endParaRPr lang="it-IT" dirty="0"/>
          </a:p>
          <a:p>
            <a:pPr marL="0" indent="0">
              <a:buNone/>
            </a:pPr>
            <a:r>
              <a:rPr lang="it-IT" dirty="0"/>
              <a:t> </a:t>
            </a:r>
          </a:p>
          <a:p>
            <a:endParaRPr lang="it-IT"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60A42391-E2B4-3198-B918-E39E0EF38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
        <p:nvSpPr>
          <p:cNvPr id="9" name="CasellaDiTesto 8">
            <a:extLst>
              <a:ext uri="{FF2B5EF4-FFF2-40B4-BE49-F238E27FC236}">
                <a16:creationId xmlns:a16="http://schemas.microsoft.com/office/drawing/2014/main" id="{BA62FC6A-CD38-FA76-E29A-32059BCC330C}"/>
              </a:ext>
            </a:extLst>
          </p:cNvPr>
          <p:cNvSpPr txBox="1"/>
          <p:nvPr/>
        </p:nvSpPr>
        <p:spPr>
          <a:xfrm>
            <a:off x="1043751" y="1424381"/>
            <a:ext cx="10310049" cy="830997"/>
          </a:xfrm>
          <a:prstGeom prst="rect">
            <a:avLst/>
          </a:prstGeom>
          <a:noFill/>
        </p:spPr>
        <p:txBody>
          <a:bodyPr wrap="square" rtlCol="0">
            <a:spAutoFit/>
          </a:bodyPr>
          <a:lstStyle/>
          <a:p>
            <a:pPr marL="0" marR="0" lvl="0" indent="0" algn="ctr" defTabSz="914400" rtl="0" eaLnBrk="1" fontAlgn="base" latinLnBrk="0" hangingPunct="1">
              <a:lnSpc>
                <a:spcPct val="100000"/>
              </a:lnSpc>
              <a:spcBef>
                <a:spcPts val="0"/>
              </a:spcBef>
              <a:spcAft>
                <a:spcPts val="1800"/>
              </a:spcAft>
              <a:buClrTx/>
              <a:buSzTx/>
              <a:buFontTx/>
              <a:buNone/>
              <a:tabLst/>
              <a:defRPr/>
            </a:pPr>
            <a:r>
              <a:rPr lang="it-IT" sz="1200" b="1" dirty="0">
                <a:latin typeface="Arial" panose="020B0604020202020204" pitchFamily="34" charset="0"/>
                <a:cs typeface="Arial" panose="020B0604020202020204" pitchFamily="34" charset="0"/>
              </a:rPr>
              <a:t>Gli ossidi d’azoto sono componenti dell’inquinamento dell’aria dovute in gran parte ad attività umane mentre quelli derivati da eventi “naturali” sono praticamente trascurabili. Gli effetti nocivi, l’essere correlati quasi esclusivamente ad attività umane e la loro parte consistente nel generare lo smog fotochimico delle città, rende questa famiglia di composti una sorta di “osservati” speciali delle campagne di monitoraggio della qualità dell’aria e delle emissioni in atmosfera.</a:t>
            </a:r>
          </a:p>
        </p:txBody>
      </p:sp>
      <p:pic>
        <p:nvPicPr>
          <p:cNvPr id="11" name="Immagine 10" descr="Immagine che contiene testo, schermata, Carattere, Elementi grafici&#10;&#10;Descrizione generata automaticamente">
            <a:extLst>
              <a:ext uri="{FF2B5EF4-FFF2-40B4-BE49-F238E27FC236}">
                <a16:creationId xmlns:a16="http://schemas.microsoft.com/office/drawing/2014/main" id="{A6157DDF-F8AD-A619-EB5C-66BDCD2E7A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2797218"/>
            <a:ext cx="4158982" cy="2575011"/>
          </a:xfrm>
          <a:prstGeom prst="rect">
            <a:avLst/>
          </a:prstGeom>
        </p:spPr>
      </p:pic>
      <p:sp>
        <p:nvSpPr>
          <p:cNvPr id="12" name="CasellaDiTesto 11">
            <a:extLst>
              <a:ext uri="{FF2B5EF4-FFF2-40B4-BE49-F238E27FC236}">
                <a16:creationId xmlns:a16="http://schemas.microsoft.com/office/drawing/2014/main" id="{ABF2DE32-4A76-22D3-7337-7BA63406C5E7}"/>
              </a:ext>
            </a:extLst>
          </p:cNvPr>
          <p:cNvSpPr txBox="1"/>
          <p:nvPr/>
        </p:nvSpPr>
        <p:spPr>
          <a:xfrm>
            <a:off x="5604307" y="3088374"/>
            <a:ext cx="5142368" cy="2062103"/>
          </a:xfrm>
          <a:prstGeom prst="rect">
            <a:avLst/>
          </a:prstGeom>
          <a:noFill/>
        </p:spPr>
        <p:txBody>
          <a:bodyPr wrap="square" rtlCol="0">
            <a:spAutoFit/>
          </a:bodyPr>
          <a:lstStyle/>
          <a:p>
            <a:pPr algn="ctr"/>
            <a:r>
              <a:rPr lang="it-IT" sz="1600" dirty="0">
                <a:latin typeface="Californian FB" panose="0207040306080B030204" pitchFamily="18" charset="0"/>
              </a:rPr>
              <a:t>Il biossido di azoto (NO2) si forma principalmente attraverso la combustione di carburanti fossili, come nei motori dei veicoli e nelle centrali elettriche. Il processo avviene quando l'azoto presente nell'aria reagisce con l'ossigeno ad alte temperature. </a:t>
            </a:r>
          </a:p>
          <a:p>
            <a:pPr algn="ctr"/>
            <a:r>
              <a:rPr lang="it-IT" sz="1600" dirty="0">
                <a:latin typeface="Californian FB" panose="0207040306080B030204" pitchFamily="18" charset="0"/>
              </a:rPr>
              <a:t>Questo gas è un importante inquinante atmosferico che contribuisce alla formazione di smog e piogge acide, danneggiando la salute umana e l'ambiente</a:t>
            </a:r>
            <a:r>
              <a:rPr lang="it-IT" sz="1600" b="1" dirty="0">
                <a:latin typeface="Californian FB" panose="0207040306080B030204" pitchFamily="18" charset="0"/>
              </a:rPr>
              <a:t>.</a:t>
            </a:r>
          </a:p>
        </p:txBody>
      </p:sp>
    </p:spTree>
    <p:extLst>
      <p:ext uri="{BB962C8B-B14F-4D97-AF65-F5344CB8AC3E}">
        <p14:creationId xmlns:p14="http://schemas.microsoft.com/office/powerpoint/2010/main" val="692029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C21537-1FE2-3973-B30C-5AF07F2BD2CB}"/>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3E441852-1B69-8EF2-E2A7-2526977FAFC8}"/>
              </a:ext>
            </a:extLst>
          </p:cNvPr>
          <p:cNvSpPr>
            <a:spLocks noGrp="1"/>
          </p:cNvSpPr>
          <p:nvPr>
            <p:ph type="title"/>
          </p:nvPr>
        </p:nvSpPr>
        <p:spPr>
          <a:xfrm>
            <a:off x="838200" y="347538"/>
            <a:ext cx="10515600" cy="1325563"/>
          </a:xfrm>
        </p:spPr>
        <p:txBody>
          <a:bodyPr>
            <a:normAutofit/>
          </a:bodyPr>
          <a:lstStyle/>
          <a:p>
            <a:pPr algn="ctr"/>
            <a:r>
              <a:rPr lang="it-IT" sz="3200" dirty="0">
                <a:latin typeface="Arial Black" panose="020B0A04020102020204" pitchFamily="34" charset="0"/>
              </a:rPr>
              <a:t>MAPPA NO2 </a:t>
            </a:r>
            <a:endParaRPr lang="it-IT" sz="3200" dirty="0">
              <a:latin typeface="Arial Black" panose="020B0A04020102020204" pitchFamily="34" charset="0"/>
              <a:cs typeface="Aharoni" panose="02010803020104030203" pitchFamily="2" charset="-79"/>
            </a:endParaRPr>
          </a:p>
        </p:txBody>
      </p:sp>
      <p:sp>
        <p:nvSpPr>
          <p:cNvPr id="3" name="Segnaposto contenuto 2">
            <a:extLst>
              <a:ext uri="{FF2B5EF4-FFF2-40B4-BE49-F238E27FC236}">
                <a16:creationId xmlns:a16="http://schemas.microsoft.com/office/drawing/2014/main" id="{F5999379-671A-CCEF-EF06-EC1D4796112C}"/>
              </a:ext>
            </a:extLst>
          </p:cNvPr>
          <p:cNvSpPr>
            <a:spLocks noGrp="1"/>
          </p:cNvSpPr>
          <p:nvPr>
            <p:ph idx="1"/>
          </p:nvPr>
        </p:nvSpPr>
        <p:spPr/>
        <p:txBody>
          <a:bodyPr/>
          <a:lstStyle/>
          <a:p>
            <a:endParaRPr lang="it-IT" dirty="0"/>
          </a:p>
          <a:p>
            <a:pPr marL="0" indent="0">
              <a:buNone/>
            </a:pPr>
            <a:r>
              <a:rPr lang="it-IT" dirty="0"/>
              <a:t> </a:t>
            </a:r>
          </a:p>
          <a:p>
            <a:endParaRPr lang="it-IT"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D5CF273B-D8C4-E150-6B65-E9B55BEC9F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pic>
        <p:nvPicPr>
          <p:cNvPr id="11" name="Immagine 10" descr="Immagine che contiene testo, schermata, Carattere, Elementi grafici&#10;&#10;Descrizione generata automaticamente">
            <a:extLst>
              <a:ext uri="{FF2B5EF4-FFF2-40B4-BE49-F238E27FC236}">
                <a16:creationId xmlns:a16="http://schemas.microsoft.com/office/drawing/2014/main" id="{95882EBA-0AEA-F1D5-BEA4-27D078E296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9392" y="914654"/>
            <a:ext cx="2946149" cy="1824092"/>
          </a:xfrm>
          <a:prstGeom prst="rect">
            <a:avLst/>
          </a:prstGeom>
        </p:spPr>
      </p:pic>
      <p:pic>
        <p:nvPicPr>
          <p:cNvPr id="6" name="Immagine 5" descr="Immagine che contiene mappa, testo, atlante&#10;&#10;Descrizione generata automaticamente">
            <a:hlinkClick r:id="rId5"/>
            <a:extLst>
              <a:ext uri="{FF2B5EF4-FFF2-40B4-BE49-F238E27FC236}">
                <a16:creationId xmlns:a16="http://schemas.microsoft.com/office/drawing/2014/main" id="{09296A08-DF45-8F80-E41F-5E7D8142548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60990" y="1362037"/>
            <a:ext cx="6470020" cy="4786918"/>
          </a:xfrm>
          <a:prstGeom prst="rect">
            <a:avLst/>
          </a:prstGeom>
        </p:spPr>
      </p:pic>
      <p:sp>
        <p:nvSpPr>
          <p:cNvPr id="7" name="Connettore 6">
            <a:extLst>
              <a:ext uri="{FF2B5EF4-FFF2-40B4-BE49-F238E27FC236}">
                <a16:creationId xmlns:a16="http://schemas.microsoft.com/office/drawing/2014/main" id="{2EBCD01B-2409-9168-3AF8-622546687035}"/>
              </a:ext>
            </a:extLst>
          </p:cNvPr>
          <p:cNvSpPr/>
          <p:nvPr/>
        </p:nvSpPr>
        <p:spPr>
          <a:xfrm>
            <a:off x="609904" y="3219846"/>
            <a:ext cx="1670840" cy="1483435"/>
          </a:xfrm>
          <a:prstGeom prst="flowChartConnector">
            <a:avLst/>
          </a:prstGeom>
          <a:solidFill>
            <a:srgbClr val="665EB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100" b="1" dirty="0">
                <a:solidFill>
                  <a:schemeClr val="bg1"/>
                </a:solidFill>
              </a:rPr>
              <a:t>CLICCA SULLA MAPPA PER INGRANDIRLA</a:t>
            </a:r>
          </a:p>
        </p:txBody>
      </p:sp>
    </p:spTree>
    <p:extLst>
      <p:ext uri="{BB962C8B-B14F-4D97-AF65-F5344CB8AC3E}">
        <p14:creationId xmlns:p14="http://schemas.microsoft.com/office/powerpoint/2010/main" val="24434762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3D8CD-2D33-E786-BD54-C07A41ACC760}"/>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30041D1-40C5-F1EA-9096-8724195AD039}"/>
              </a:ext>
            </a:extLst>
          </p:cNvPr>
          <p:cNvSpPr>
            <a:spLocks noGrp="1"/>
          </p:cNvSpPr>
          <p:nvPr>
            <p:ph type="title"/>
          </p:nvPr>
        </p:nvSpPr>
        <p:spPr/>
        <p:txBody>
          <a:bodyPr>
            <a:normAutofit/>
          </a:bodyPr>
          <a:lstStyle/>
          <a:p>
            <a:pPr algn="ctr">
              <a:spcAft>
                <a:spcPts val="2250"/>
              </a:spcAft>
            </a:pPr>
            <a:r>
              <a:rPr lang="it-IT" b="1" i="0" dirty="0">
                <a:solidFill>
                  <a:srgbClr val="222222"/>
                </a:solidFill>
                <a:effectLst/>
                <a:latin typeface="Titillium Web" panose="00000500000000000000" pitchFamily="2" charset="0"/>
              </a:rPr>
              <a:t>Biossido di azoto: la situazione nel 2023</a:t>
            </a:r>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537CADB7-4187-7BC9-7169-4A4DF0AA54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
        <p:nvSpPr>
          <p:cNvPr id="11" name="CasellaDiTesto 10">
            <a:extLst>
              <a:ext uri="{FF2B5EF4-FFF2-40B4-BE49-F238E27FC236}">
                <a16:creationId xmlns:a16="http://schemas.microsoft.com/office/drawing/2014/main" id="{C917FB06-A007-293F-0348-D25922930547}"/>
              </a:ext>
            </a:extLst>
          </p:cNvPr>
          <p:cNvSpPr txBox="1"/>
          <p:nvPr/>
        </p:nvSpPr>
        <p:spPr>
          <a:xfrm>
            <a:off x="1937441" y="5538768"/>
            <a:ext cx="9198321"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400" b="0" i="0" u="none" strike="noStrike" kern="1200" cap="none" spc="0" normalizeH="0" baseline="0" noProof="0" dirty="0">
                <a:ln>
                  <a:noFill/>
                </a:ln>
                <a:effectLst/>
                <a:uLnTx/>
                <a:uFillTx/>
                <a:latin typeface="Palatino Linotype" panose="02040502050505030304" pitchFamily="18" charset="0"/>
              </a:rPr>
              <a:t>Il valore limite annuale, pari a 40 µg/m³ come media annua, è stato rispettato in larga parte del paese (597 stazioni su 610, pari al 98% dei casi).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400" b="0" i="0" u="none" strike="noStrike" kern="1200" cap="none" spc="0" normalizeH="0" baseline="0" noProof="0" dirty="0">
                <a:ln>
                  <a:noFill/>
                </a:ln>
                <a:effectLst/>
                <a:uLnTx/>
                <a:uFillTx/>
                <a:latin typeface="Palatino Linotype" panose="02040502050505030304" pitchFamily="18" charset="0"/>
              </a:rPr>
              <a:t>La totalità dei superamenti è stata registrata in stazioni influenzate dagli alti flussi di traffico stradale, localizzate in importanti aree urbane: Torino, Milano, Brescia, Genova, Bologna, Firenze, Roma, Napoli, Catania e Palermo.</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417" y="1740966"/>
            <a:ext cx="5258415" cy="3136971"/>
          </a:xfr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6827" y="1640410"/>
            <a:ext cx="5426973" cy="3237527"/>
          </a:xfrm>
          <a:prstGeom prst="rect">
            <a:avLst/>
          </a:prstGeom>
        </p:spPr>
      </p:pic>
    </p:spTree>
    <p:extLst>
      <p:ext uri="{BB962C8B-B14F-4D97-AF65-F5344CB8AC3E}">
        <p14:creationId xmlns:p14="http://schemas.microsoft.com/office/powerpoint/2010/main" val="1278149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11005E-F62B-5FB5-15BC-617493C09029}"/>
              </a:ext>
            </a:extLst>
          </p:cNvPr>
          <p:cNvSpPr>
            <a:spLocks noGrp="1"/>
          </p:cNvSpPr>
          <p:nvPr>
            <p:ph type="title"/>
          </p:nvPr>
        </p:nvSpPr>
        <p:spPr/>
        <p:txBody>
          <a:bodyPr/>
          <a:lstStyle/>
          <a:p>
            <a:pPr algn="ctr"/>
            <a:r>
              <a:rPr lang="it-IT" dirty="0">
                <a:latin typeface="Arial Black" panose="020B0A04020102020204" pitchFamily="34" charset="0"/>
              </a:rPr>
              <a:t>O3 - Ozono</a:t>
            </a:r>
            <a:endParaRPr lang="it-IT" dirty="0"/>
          </a:p>
        </p:txBody>
      </p:sp>
      <p:sp>
        <p:nvSpPr>
          <p:cNvPr id="4" name="CasellaDiTesto 3">
            <a:extLst>
              <a:ext uri="{FF2B5EF4-FFF2-40B4-BE49-F238E27FC236}">
                <a16:creationId xmlns:a16="http://schemas.microsoft.com/office/drawing/2014/main" id="{D3F61F98-A8E3-E279-E905-8C0D133A32F7}"/>
              </a:ext>
            </a:extLst>
          </p:cNvPr>
          <p:cNvSpPr txBox="1"/>
          <p:nvPr/>
        </p:nvSpPr>
        <p:spPr>
          <a:xfrm>
            <a:off x="1043751" y="1424381"/>
            <a:ext cx="10310049" cy="861774"/>
          </a:xfrm>
          <a:prstGeom prst="rect">
            <a:avLst/>
          </a:prstGeom>
          <a:noFill/>
        </p:spPr>
        <p:txBody>
          <a:bodyPr wrap="square" rtlCol="0">
            <a:spAutoFit/>
          </a:bodyPr>
          <a:lstStyle/>
          <a:p>
            <a:pPr algn="ctr" fontAlgn="base">
              <a:spcAft>
                <a:spcPts val="1800"/>
              </a:spcAft>
              <a:defRPr/>
            </a:pPr>
            <a:r>
              <a:rPr lang="it-IT" sz="1200" b="1" dirty="0">
                <a:latin typeface="Arial" panose="020B0604020202020204" pitchFamily="34" charset="0"/>
                <a:cs typeface="Arial" panose="020B0604020202020204" pitchFamily="34" charset="0"/>
              </a:rPr>
              <a:t>L'O3 è l'ozono, un gas composto da tre atomi di ossigeno. È presente sia nella stratosfera (dove forma uno strato che ci protegge dai raggi ultravioletti del sole) sia nella troposfera (dove può diventare un inquinante dannoso).</a:t>
            </a:r>
          </a:p>
          <a:p>
            <a:pPr marL="0" marR="0" lvl="0" indent="0" algn="ctr" defTabSz="914400" rtl="0" eaLnBrk="1" fontAlgn="base" latinLnBrk="0" hangingPunct="1">
              <a:lnSpc>
                <a:spcPct val="100000"/>
              </a:lnSpc>
              <a:spcBef>
                <a:spcPts val="0"/>
              </a:spcBef>
              <a:spcAft>
                <a:spcPts val="1800"/>
              </a:spcAft>
              <a:buClrTx/>
              <a:buSzTx/>
              <a:buFontTx/>
              <a:buNone/>
              <a:tabLst/>
              <a:defRPr/>
            </a:pPr>
            <a:endParaRPr kumimoji="0" lang="it-IT" sz="1100" b="1" i="0" u="none" strike="noStrike" kern="1200" cap="none" spc="0" normalizeH="0" baseline="0" noProof="0" dirty="0">
              <a:ln>
                <a:noFill/>
              </a:ln>
              <a:solidFill>
                <a:srgbClr val="000000"/>
              </a:solidFill>
              <a:effectLst/>
              <a:uLnTx/>
              <a:uFillTx/>
              <a:latin typeface="Arial Black" panose="020B0A04020102020204" pitchFamily="34" charset="0"/>
              <a:cs typeface="Aharoni" panose="02010803020104030203" pitchFamily="2" charset="-79"/>
            </a:endParaRPr>
          </a:p>
        </p:txBody>
      </p:sp>
      <p:sp>
        <p:nvSpPr>
          <p:cNvPr id="5" name="CasellaDiTesto 4">
            <a:extLst>
              <a:ext uri="{FF2B5EF4-FFF2-40B4-BE49-F238E27FC236}">
                <a16:creationId xmlns:a16="http://schemas.microsoft.com/office/drawing/2014/main" id="{1A1A3316-795A-6A6F-47B0-92FEF7F3CC7C}"/>
              </a:ext>
            </a:extLst>
          </p:cNvPr>
          <p:cNvSpPr txBox="1"/>
          <p:nvPr/>
        </p:nvSpPr>
        <p:spPr>
          <a:xfrm>
            <a:off x="6198775" y="1983717"/>
            <a:ext cx="5142368" cy="1815882"/>
          </a:xfrm>
          <a:prstGeom prst="rect">
            <a:avLst/>
          </a:prstGeom>
          <a:noFill/>
        </p:spPr>
        <p:txBody>
          <a:bodyPr wrap="square" rtlCol="0">
            <a:spAutoFit/>
          </a:bodyPr>
          <a:lstStyle/>
          <a:p>
            <a:r>
              <a:rPr lang="it-IT" sz="1400" dirty="0">
                <a:latin typeface="Californian FB" panose="0207040306080B030204" pitchFamily="18" charset="0"/>
              </a:rPr>
              <a:t>Principali fonti di ozono:</a:t>
            </a:r>
          </a:p>
          <a:p>
            <a:endParaRPr lang="it-IT" sz="1400" dirty="0">
              <a:latin typeface="Californian FB" panose="0207040306080B030204" pitchFamily="18" charset="0"/>
            </a:endParaRPr>
          </a:p>
          <a:p>
            <a:pPr>
              <a:buFont typeface="Arial" panose="020B0604020202020204" pitchFamily="34" charset="0"/>
              <a:buChar char="•"/>
            </a:pPr>
            <a:r>
              <a:rPr lang="it-IT" sz="1400" dirty="0">
                <a:latin typeface="Californian FB" panose="0207040306080B030204" pitchFamily="18" charset="0"/>
              </a:rPr>
              <a:t>Emissioni industriali: Le industrie possono rilasciare sostanze chimiche che reagiscono alla luce del sole per formare ozono.</a:t>
            </a:r>
          </a:p>
          <a:p>
            <a:pPr>
              <a:buFont typeface="Arial" panose="020B0604020202020204" pitchFamily="34" charset="0"/>
              <a:buChar char="•"/>
            </a:pPr>
            <a:r>
              <a:rPr lang="it-IT" sz="1400" dirty="0">
                <a:latin typeface="Californian FB" panose="0207040306080B030204" pitchFamily="18" charset="0"/>
              </a:rPr>
              <a:t>Traffico veicolare: I gas di scarico delle auto contribuiscono alla formazione dell'ozono troposferico.</a:t>
            </a:r>
          </a:p>
          <a:p>
            <a:pPr>
              <a:buFont typeface="Arial" panose="020B0604020202020204" pitchFamily="34" charset="0"/>
              <a:buChar char="•"/>
            </a:pPr>
            <a:r>
              <a:rPr lang="it-IT" sz="1400" dirty="0">
                <a:latin typeface="Californian FB" panose="0207040306080B030204" pitchFamily="18" charset="0"/>
              </a:rPr>
              <a:t>Processi naturali: L'ozono può essere prodotto naturalmente durante i temporali e da alcuni processi</a:t>
            </a:r>
          </a:p>
        </p:txBody>
      </p:sp>
      <p:sp>
        <p:nvSpPr>
          <p:cNvPr id="6" name="CasellaDiTesto 5">
            <a:extLst>
              <a:ext uri="{FF2B5EF4-FFF2-40B4-BE49-F238E27FC236}">
                <a16:creationId xmlns:a16="http://schemas.microsoft.com/office/drawing/2014/main" id="{B6C9B425-37D2-775A-C86E-97BBBB175F4D}"/>
              </a:ext>
            </a:extLst>
          </p:cNvPr>
          <p:cNvSpPr txBox="1"/>
          <p:nvPr/>
        </p:nvSpPr>
        <p:spPr>
          <a:xfrm>
            <a:off x="6211432" y="3954609"/>
            <a:ext cx="5142368" cy="2462213"/>
          </a:xfrm>
          <a:prstGeom prst="rect">
            <a:avLst/>
          </a:prstGeom>
          <a:noFill/>
        </p:spPr>
        <p:txBody>
          <a:bodyPr wrap="square" rtlCol="0">
            <a:spAutoFit/>
          </a:bodyPr>
          <a:lstStyle/>
          <a:p>
            <a:r>
              <a:rPr lang="it-IT" sz="1400" dirty="0">
                <a:latin typeface="Californian FB" panose="0207040306080B030204" pitchFamily="18" charset="0"/>
              </a:rPr>
              <a:t>Effetti dell'ozono sulla salute umana:</a:t>
            </a:r>
          </a:p>
          <a:p>
            <a:endParaRPr lang="it-IT" sz="1400" dirty="0">
              <a:latin typeface="Californian FB" panose="0207040306080B030204" pitchFamily="18" charset="0"/>
            </a:endParaRPr>
          </a:p>
          <a:p>
            <a:pPr>
              <a:buFont typeface="Arial" panose="020B0604020202020204" pitchFamily="34" charset="0"/>
              <a:buChar char="•"/>
            </a:pPr>
            <a:r>
              <a:rPr lang="it-IT" sz="1400" dirty="0">
                <a:latin typeface="Californian FB" panose="0207040306080B030204" pitchFamily="18" charset="0"/>
              </a:rPr>
              <a:t>Irritazione delle vie respiratorie: L'ozono può irritare il sistema respiratorio, causando tosse, dolore al petto, e difficoltà respiratorie.</a:t>
            </a:r>
          </a:p>
          <a:p>
            <a:pPr>
              <a:buFont typeface="Arial" panose="020B0604020202020204" pitchFamily="34" charset="0"/>
              <a:buChar char="•"/>
            </a:pPr>
            <a:r>
              <a:rPr lang="it-IT" sz="1400" dirty="0">
                <a:latin typeface="Californian FB" panose="0207040306080B030204" pitchFamily="18" charset="0"/>
              </a:rPr>
              <a:t>Peggioramento delle malattie polmonari: Può aggravare condizioni come l'asma, la bronchite cronica e l'enfisema.</a:t>
            </a:r>
          </a:p>
          <a:p>
            <a:pPr>
              <a:buFont typeface="Arial" panose="020B0604020202020204" pitchFamily="34" charset="0"/>
              <a:buChar char="•"/>
            </a:pPr>
            <a:r>
              <a:rPr lang="it-IT" sz="1400" dirty="0">
                <a:latin typeface="Californian FB" panose="0207040306080B030204" pitchFamily="18" charset="0"/>
              </a:rPr>
              <a:t>Riduzione della funzione polmonare: Esposizione prolungata può ridurre la capacità polmonare e rendere più difficile respirare.</a:t>
            </a:r>
          </a:p>
          <a:p>
            <a:pPr>
              <a:buFont typeface="Arial" panose="020B0604020202020204" pitchFamily="34" charset="0"/>
              <a:buChar char="•"/>
            </a:pPr>
            <a:r>
              <a:rPr lang="it-IT" sz="1400" dirty="0">
                <a:latin typeface="Californian FB" panose="0207040306080B030204" pitchFamily="18" charset="0"/>
              </a:rPr>
              <a:t>Problemi cardiovascolari: L'ozono può influenzare anche il sistema cardiovascolare, aumentando il rischio di attacchi cardiaci e altri problemi cardiaci.</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749944"/>
            <a:ext cx="5248275" cy="2099310"/>
          </a:xfrm>
          <a:prstGeom prst="rect">
            <a:avLst/>
          </a:prstGeom>
        </p:spPr>
      </p:pic>
      <p:pic>
        <p:nvPicPr>
          <p:cNvPr id="7" name="Immagine 3" descr="Immagine che contiene Elementi grafici, logo, schermata, simbolo&#10;&#10;Descrizione generata automaticamente">
            <a:extLst>
              <a:ext uri="{FF2B5EF4-FFF2-40B4-BE49-F238E27FC236}">
                <a16:creationId xmlns:a16="http://schemas.microsoft.com/office/drawing/2014/main" id="{537CADB7-4187-7BC9-7169-4A4DF0AA54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Tree>
    <p:extLst>
      <p:ext uri="{BB962C8B-B14F-4D97-AF65-F5344CB8AC3E}">
        <p14:creationId xmlns:p14="http://schemas.microsoft.com/office/powerpoint/2010/main" val="768955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AFBB7D-763E-B0EF-11D7-86DA184A3878}"/>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053253CE-39C6-E0C8-58BA-EB0E11CF2C73}"/>
              </a:ext>
            </a:extLst>
          </p:cNvPr>
          <p:cNvSpPr>
            <a:spLocks noGrp="1"/>
          </p:cNvSpPr>
          <p:nvPr>
            <p:ph type="title"/>
          </p:nvPr>
        </p:nvSpPr>
        <p:spPr/>
        <p:txBody>
          <a:bodyPr>
            <a:normAutofit/>
          </a:bodyPr>
          <a:lstStyle/>
          <a:p>
            <a:pPr algn="ctr"/>
            <a:r>
              <a:rPr lang="it-IT" sz="3200" dirty="0">
                <a:latin typeface="Arial Black" panose="020B0A04020102020204" pitchFamily="34" charset="0"/>
              </a:rPr>
              <a:t>MAPPA O3</a:t>
            </a:r>
            <a:endParaRPr lang="it-IT" sz="3200" dirty="0"/>
          </a:p>
        </p:txBody>
      </p:sp>
      <p:pic>
        <p:nvPicPr>
          <p:cNvPr id="3" name="Picture 2">
            <a:extLst>
              <a:ext uri="{FF2B5EF4-FFF2-40B4-BE49-F238E27FC236}">
                <a16:creationId xmlns:a16="http://schemas.microsoft.com/office/drawing/2014/main" id="{CC5F9525-CB97-F258-6F8A-19A9D4F823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043516"/>
            <a:ext cx="3235859" cy="1294344"/>
          </a:xfrm>
          <a:prstGeom prst="rect">
            <a:avLst/>
          </a:prstGeom>
        </p:spPr>
      </p:pic>
      <p:pic>
        <p:nvPicPr>
          <p:cNvPr id="7" name="Immagine 3" descr="Immagine che contiene Elementi grafici, logo, schermata, simbolo&#10;&#10;Descrizione generata automaticamente">
            <a:extLst>
              <a:ext uri="{FF2B5EF4-FFF2-40B4-BE49-F238E27FC236}">
                <a16:creationId xmlns:a16="http://schemas.microsoft.com/office/drawing/2014/main" id="{FC082F93-A38C-C846-C26A-F1F87F1891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pic>
        <p:nvPicPr>
          <p:cNvPr id="9" name="Immagine 8" descr="Immagine che contiene mappa, atlante, testo&#10;&#10;Descrizione generata automaticamente">
            <a:hlinkClick r:id="rId4"/>
            <a:extLst>
              <a:ext uri="{FF2B5EF4-FFF2-40B4-BE49-F238E27FC236}">
                <a16:creationId xmlns:a16="http://schemas.microsoft.com/office/drawing/2014/main" id="{3962B2CE-2005-DDD2-4685-CF84F8CB0E5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25592" y="1451663"/>
            <a:ext cx="7540816" cy="4664870"/>
          </a:xfrm>
          <a:prstGeom prst="rect">
            <a:avLst/>
          </a:prstGeom>
        </p:spPr>
      </p:pic>
      <p:sp>
        <p:nvSpPr>
          <p:cNvPr id="10" name="Connettore 9">
            <a:extLst>
              <a:ext uri="{FF2B5EF4-FFF2-40B4-BE49-F238E27FC236}">
                <a16:creationId xmlns:a16="http://schemas.microsoft.com/office/drawing/2014/main" id="{43D5053C-2950-6FBB-BF19-A87DF0B78122}"/>
              </a:ext>
            </a:extLst>
          </p:cNvPr>
          <p:cNvSpPr/>
          <p:nvPr/>
        </p:nvSpPr>
        <p:spPr>
          <a:xfrm>
            <a:off x="392621" y="2687282"/>
            <a:ext cx="1670840" cy="1483435"/>
          </a:xfrm>
          <a:prstGeom prst="flowChartConnector">
            <a:avLst/>
          </a:prstGeom>
          <a:solidFill>
            <a:srgbClr val="665EB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100" b="1" dirty="0">
                <a:solidFill>
                  <a:schemeClr val="bg1"/>
                </a:solidFill>
              </a:rPr>
              <a:t>CLICCA SULLA MAPPA PER INGRANDIRLA</a:t>
            </a:r>
          </a:p>
        </p:txBody>
      </p:sp>
    </p:spTree>
    <p:extLst>
      <p:ext uri="{BB962C8B-B14F-4D97-AF65-F5344CB8AC3E}">
        <p14:creationId xmlns:p14="http://schemas.microsoft.com/office/powerpoint/2010/main" val="242508593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3D8CD-2D33-E786-BD54-C07A41ACC760}"/>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30041D1-40C5-F1EA-9096-8724195AD039}"/>
              </a:ext>
            </a:extLst>
          </p:cNvPr>
          <p:cNvSpPr>
            <a:spLocks noGrp="1"/>
          </p:cNvSpPr>
          <p:nvPr>
            <p:ph type="title"/>
          </p:nvPr>
        </p:nvSpPr>
        <p:spPr/>
        <p:txBody>
          <a:bodyPr>
            <a:normAutofit/>
          </a:bodyPr>
          <a:lstStyle/>
          <a:p>
            <a:pPr algn="ctr">
              <a:spcAft>
                <a:spcPts val="2250"/>
              </a:spcAft>
            </a:pPr>
            <a:r>
              <a:rPr lang="it-IT" b="1" dirty="0">
                <a:solidFill>
                  <a:srgbClr val="222222"/>
                </a:solidFill>
                <a:latin typeface="Titillium Web" panose="00000500000000000000" pitchFamily="2" charset="0"/>
              </a:rPr>
              <a:t>Ozono: la situazione nel 2023</a:t>
            </a:r>
            <a:endParaRPr lang="it-IT" b="1" i="0" dirty="0">
              <a:solidFill>
                <a:srgbClr val="222222"/>
              </a:solidFill>
              <a:effectLst/>
              <a:latin typeface="Titillium Web" panose="00000500000000000000" pitchFamily="2" charset="0"/>
            </a:endParaRPr>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537CADB7-4187-7BC9-7169-4A4DF0AA54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
        <p:nvSpPr>
          <p:cNvPr id="11" name="CasellaDiTesto 10">
            <a:extLst>
              <a:ext uri="{FF2B5EF4-FFF2-40B4-BE49-F238E27FC236}">
                <a16:creationId xmlns:a16="http://schemas.microsoft.com/office/drawing/2014/main" id="{C917FB06-A007-293F-0348-D25922930547}"/>
              </a:ext>
            </a:extLst>
          </p:cNvPr>
          <p:cNvSpPr txBox="1"/>
          <p:nvPr/>
        </p:nvSpPr>
        <p:spPr>
          <a:xfrm>
            <a:off x="1901227" y="5918620"/>
            <a:ext cx="9198321" cy="738664"/>
          </a:xfrm>
          <a:prstGeom prst="rect">
            <a:avLst/>
          </a:prstGeom>
          <a:noFill/>
        </p:spPr>
        <p:txBody>
          <a:bodyPr wrap="square" rtlCol="0">
            <a:spAutoFit/>
          </a:bodyPr>
          <a:lstStyle/>
          <a:p>
            <a:pPr lvl="0">
              <a:defRPr/>
            </a:pPr>
            <a:r>
              <a:rPr lang="it-IT" sz="1400" dirty="0">
                <a:latin typeface="Palatino Linotype" panose="02040502050505030304" pitchFamily="18" charset="0"/>
              </a:rPr>
              <a:t>Nel 2023 l’obiettivo a lungo termine per la protezione della salute umana (OLT) è stato rispettato solo in 49 stazioni su 344, pari al 14% delle stazioni con copertura temporale sufficiente; l’OLT è stato superato per più di 25 giorni in 148 stazioni (43%). </a:t>
            </a:r>
            <a:endParaRPr kumimoji="0" lang="it-IT" sz="1400" b="0" i="0" u="none" strike="noStrike" kern="1200" cap="none" spc="0" normalizeH="0" baseline="0" noProof="0" dirty="0">
              <a:ln>
                <a:noFill/>
              </a:ln>
              <a:effectLst/>
              <a:uLnTx/>
              <a:uFillTx/>
              <a:latin typeface="Palatino Linotype" panose="02040502050505030304" pitchFamily="18" charset="0"/>
            </a:endParaRPr>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47441" y="1825624"/>
            <a:ext cx="5116502" cy="3052312"/>
          </a:xfr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9584" y="1636646"/>
            <a:ext cx="5750061" cy="3430269"/>
          </a:xfrm>
          <a:prstGeom prst="rect">
            <a:avLst/>
          </a:prstGeom>
        </p:spPr>
      </p:pic>
    </p:spTree>
    <p:extLst>
      <p:ext uri="{BB962C8B-B14F-4D97-AF65-F5344CB8AC3E}">
        <p14:creationId xmlns:p14="http://schemas.microsoft.com/office/powerpoint/2010/main" val="18350531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F0DC106-5911-8244-DA31-B2198D7DE4D9}"/>
              </a:ext>
            </a:extLst>
          </p:cNvPr>
          <p:cNvSpPr>
            <a:spLocks noGrp="1"/>
          </p:cNvSpPr>
          <p:nvPr>
            <p:ph type="title"/>
          </p:nvPr>
        </p:nvSpPr>
        <p:spPr/>
        <p:txBody>
          <a:bodyPr>
            <a:normAutofit/>
          </a:bodyPr>
          <a:lstStyle/>
          <a:p>
            <a:pPr algn="ctr"/>
            <a:r>
              <a:rPr lang="it-IT" sz="3200" dirty="0"/>
              <a:t>Membri del gruppo: Data Driven Pollution Solution</a:t>
            </a:r>
          </a:p>
        </p:txBody>
      </p:sp>
      <p:sp>
        <p:nvSpPr>
          <p:cNvPr id="3" name="Segnaposto contenuto 2">
            <a:extLst>
              <a:ext uri="{FF2B5EF4-FFF2-40B4-BE49-F238E27FC236}">
                <a16:creationId xmlns:a16="http://schemas.microsoft.com/office/drawing/2014/main" id="{F213F1B1-8532-CB82-8EBC-F442A6F719AC}"/>
              </a:ext>
            </a:extLst>
          </p:cNvPr>
          <p:cNvSpPr>
            <a:spLocks noGrp="1"/>
          </p:cNvSpPr>
          <p:nvPr>
            <p:ph idx="1"/>
          </p:nvPr>
        </p:nvSpPr>
        <p:spPr/>
        <p:txBody>
          <a:bodyPr>
            <a:noAutofit/>
          </a:bodyPr>
          <a:lstStyle/>
          <a:p>
            <a:pPr marL="0" indent="0" algn="ctr">
              <a:buNone/>
            </a:pPr>
            <a:r>
              <a:rPr lang="it-IT" sz="4800" b="1" dirty="0">
                <a:effectLst>
                  <a:outerShdw blurRad="38100" dist="38100" dir="2700000" algn="tl">
                    <a:srgbClr val="000000">
                      <a:alpha val="43137"/>
                    </a:srgbClr>
                  </a:outerShdw>
                </a:effectLst>
              </a:rPr>
              <a:t>Mattia </a:t>
            </a:r>
          </a:p>
          <a:p>
            <a:pPr marL="0" indent="0" algn="ctr">
              <a:buNone/>
            </a:pPr>
            <a:r>
              <a:rPr lang="it-IT" sz="4800" b="1" dirty="0">
                <a:effectLst>
                  <a:outerShdw blurRad="38100" dist="38100" dir="2700000" algn="tl">
                    <a:srgbClr val="000000">
                      <a:alpha val="43137"/>
                    </a:srgbClr>
                  </a:outerShdw>
                </a:effectLst>
              </a:rPr>
              <a:t>Juan </a:t>
            </a:r>
          </a:p>
          <a:p>
            <a:pPr marL="0" indent="0" algn="ctr">
              <a:buNone/>
            </a:pPr>
            <a:r>
              <a:rPr lang="it-IT" sz="4800" b="1" dirty="0">
                <a:effectLst>
                  <a:outerShdw blurRad="38100" dist="38100" dir="2700000" algn="tl">
                    <a:srgbClr val="000000">
                      <a:alpha val="43137"/>
                    </a:srgbClr>
                  </a:outerShdw>
                </a:effectLst>
              </a:rPr>
              <a:t>Geraldine</a:t>
            </a:r>
          </a:p>
          <a:p>
            <a:pPr marL="0" indent="0" algn="ctr">
              <a:buNone/>
            </a:pPr>
            <a:r>
              <a:rPr lang="it-IT" sz="4800" b="1" dirty="0">
                <a:effectLst>
                  <a:outerShdw blurRad="38100" dist="38100" dir="2700000" algn="tl">
                    <a:srgbClr val="000000">
                      <a:alpha val="43137"/>
                    </a:srgbClr>
                  </a:outerShdw>
                </a:effectLst>
              </a:rPr>
              <a:t>Suhan </a:t>
            </a:r>
          </a:p>
          <a:p>
            <a:pPr marL="0" indent="0" algn="ctr">
              <a:buNone/>
            </a:pPr>
            <a:r>
              <a:rPr lang="it-IT" sz="4800" b="1" dirty="0">
                <a:effectLst>
                  <a:outerShdw blurRad="38100" dist="38100" dir="2700000" algn="tl">
                    <a:srgbClr val="000000">
                      <a:alpha val="43137"/>
                    </a:srgbClr>
                  </a:outerShdw>
                </a:effectLst>
              </a:rPr>
              <a:t>Raul</a:t>
            </a:r>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2C5B24AD-133D-1386-83B0-C84A77A1DC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Tree>
    <p:extLst>
      <p:ext uri="{BB962C8B-B14F-4D97-AF65-F5344CB8AC3E}">
        <p14:creationId xmlns:p14="http://schemas.microsoft.com/office/powerpoint/2010/main" val="36579593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11005E-F62B-5FB5-15BC-617493C09029}"/>
              </a:ext>
            </a:extLst>
          </p:cNvPr>
          <p:cNvSpPr>
            <a:spLocks noGrp="1"/>
          </p:cNvSpPr>
          <p:nvPr>
            <p:ph type="title"/>
          </p:nvPr>
        </p:nvSpPr>
        <p:spPr/>
        <p:txBody>
          <a:bodyPr/>
          <a:lstStyle/>
          <a:p>
            <a:pPr algn="ctr"/>
            <a:r>
              <a:rPr lang="it-IT" dirty="0"/>
              <a:t>CONCLUSIONI E SOLUZIONI PER IL FUTURO</a:t>
            </a:r>
          </a:p>
        </p:txBody>
      </p:sp>
      <p:sp>
        <p:nvSpPr>
          <p:cNvPr id="7" name="TextBox 6"/>
          <p:cNvSpPr txBox="1"/>
          <p:nvPr/>
        </p:nvSpPr>
        <p:spPr>
          <a:xfrm>
            <a:off x="1275411" y="1690688"/>
            <a:ext cx="9641165" cy="2308324"/>
          </a:xfrm>
          <a:prstGeom prst="rect">
            <a:avLst/>
          </a:prstGeom>
          <a:noFill/>
        </p:spPr>
        <p:txBody>
          <a:bodyPr wrap="none" rtlCol="0">
            <a:spAutoFit/>
          </a:bodyPr>
          <a:lstStyle/>
          <a:p>
            <a:pPr algn="ctr"/>
            <a:r>
              <a:rPr lang="it-IT" sz="1600" b="1" u="sng" dirty="0"/>
              <a:t>1 - Potenziare i trasporti pubblici e sostenibili</a:t>
            </a:r>
          </a:p>
          <a:p>
            <a:pPr algn="ctr"/>
            <a:endParaRPr lang="it-IT" sz="1600" b="1" u="sng" dirty="0"/>
          </a:p>
          <a:p>
            <a:pPr marL="285750" indent="-285750" algn="ctr">
              <a:buFont typeface="Arial" panose="020B0604020202020204" pitchFamily="34" charset="0"/>
              <a:buChar char="•"/>
            </a:pPr>
            <a:r>
              <a:rPr lang="it-IT" sz="1600" b="1" dirty="0"/>
              <a:t>Aumento dell'efficienza e della frequenza</a:t>
            </a:r>
            <a:r>
              <a:rPr lang="it-IT" sz="1600" dirty="0"/>
              <a:t> </a:t>
            </a:r>
          </a:p>
          <a:p>
            <a:pPr algn="ctr"/>
            <a:r>
              <a:rPr lang="it-IT" sz="1600" dirty="0"/>
              <a:t>dei trasporti pubblici, incentivando l'uso del treno, della metropolitana e degli autobus elettrici.</a:t>
            </a:r>
          </a:p>
          <a:p>
            <a:pPr marL="285750" indent="-285750" algn="ctr">
              <a:buFont typeface="Arial" panose="020B0604020202020204" pitchFamily="34" charset="0"/>
              <a:buChar char="•"/>
            </a:pPr>
            <a:r>
              <a:rPr lang="it-IT" sz="1600" b="1" dirty="0"/>
              <a:t> Sviluppo delle infrastrutture per veicoli elettrici </a:t>
            </a:r>
            <a:r>
              <a:rPr lang="it-IT" sz="1600" dirty="0"/>
              <a:t> (stazioni di ricarica)</a:t>
            </a:r>
          </a:p>
          <a:p>
            <a:pPr algn="ctr"/>
            <a:r>
              <a:rPr lang="it-IT" sz="1600" dirty="0"/>
              <a:t>per ridurre il numero di auto a motore termico in circolazione.</a:t>
            </a:r>
          </a:p>
          <a:p>
            <a:pPr marL="285750" indent="-285750" algn="ctr">
              <a:buFont typeface="Arial" panose="020B0604020202020204" pitchFamily="34" charset="0"/>
              <a:buChar char="•"/>
            </a:pPr>
            <a:r>
              <a:rPr lang="it-IT" sz="1600" b="1" dirty="0"/>
              <a:t> Politiche di "condivisione del trasporto"</a:t>
            </a:r>
            <a:r>
              <a:rPr lang="it-IT" sz="1600" dirty="0"/>
              <a:t> (car pooling, bike sharing, scooter sharing) </a:t>
            </a:r>
          </a:p>
          <a:p>
            <a:pPr algn="ctr"/>
            <a:r>
              <a:rPr lang="it-IT" sz="1600" dirty="0"/>
              <a:t>per ridurre il numero complessivo di veicoli privati.</a:t>
            </a:r>
          </a:p>
          <a:p>
            <a:endParaRPr lang="it-IT" sz="1600" dirty="0"/>
          </a:p>
        </p:txBody>
      </p:sp>
      <p:sp>
        <p:nvSpPr>
          <p:cNvPr id="8" name="TextBox 7"/>
          <p:cNvSpPr txBox="1"/>
          <p:nvPr/>
        </p:nvSpPr>
        <p:spPr>
          <a:xfrm>
            <a:off x="541013" y="3989930"/>
            <a:ext cx="11109960" cy="2062103"/>
          </a:xfrm>
          <a:prstGeom prst="rect">
            <a:avLst/>
          </a:prstGeom>
          <a:noFill/>
        </p:spPr>
        <p:txBody>
          <a:bodyPr wrap="square" rtlCol="0">
            <a:spAutoFit/>
          </a:bodyPr>
          <a:lstStyle/>
          <a:p>
            <a:pPr algn="ctr"/>
            <a:r>
              <a:rPr lang="it-IT" sz="1600" b="1" u="sng" dirty="0"/>
              <a:t>2 - Regolamentazioni più rigide e politiche fiscali</a:t>
            </a:r>
          </a:p>
          <a:p>
            <a:pPr algn="ctr"/>
            <a:endParaRPr lang="it-IT" sz="1600" b="1" u="sng" dirty="0"/>
          </a:p>
          <a:p>
            <a:pPr algn="ctr">
              <a:buFont typeface="Arial" panose="020B0604020202020204" pitchFamily="34" charset="0"/>
              <a:buChar char="•"/>
            </a:pPr>
            <a:r>
              <a:rPr lang="it-IT" sz="1600" b="1" dirty="0"/>
              <a:t>Imposizione di limiti di emissioni più severi</a:t>
            </a:r>
            <a:r>
              <a:rPr lang="it-IT" sz="1600" dirty="0"/>
              <a:t> </a:t>
            </a:r>
          </a:p>
          <a:p>
            <a:pPr algn="ctr">
              <a:buFont typeface="Arial" panose="020B0604020202020204" pitchFamily="34" charset="0"/>
              <a:buChar char="•"/>
            </a:pPr>
            <a:r>
              <a:rPr lang="it-IT" sz="1600" dirty="0"/>
              <a:t>per i veicoli a motore e le industrie, promuovendo il passaggio a tecnologie più pulite.</a:t>
            </a:r>
          </a:p>
          <a:p>
            <a:pPr algn="ctr">
              <a:buFont typeface="Arial" panose="020B0604020202020204" pitchFamily="34" charset="0"/>
              <a:buChar char="•"/>
            </a:pPr>
            <a:r>
              <a:rPr lang="it-IT" sz="1600" b="1" dirty="0"/>
              <a:t>Incentivi fiscali per le aziende</a:t>
            </a:r>
            <a:r>
              <a:rPr lang="it-IT" sz="1600" dirty="0"/>
              <a:t> </a:t>
            </a:r>
          </a:p>
          <a:p>
            <a:pPr algn="ctr">
              <a:buFont typeface="Arial" panose="020B0604020202020204" pitchFamily="34" charset="0"/>
              <a:buChar char="•"/>
            </a:pPr>
            <a:r>
              <a:rPr lang="it-IT" sz="1600" dirty="0"/>
              <a:t>che investono in tecnologie a basso impatto ambientale (come i filtri industriali per ridurre le emissioni di NO2 e PM).</a:t>
            </a:r>
          </a:p>
          <a:p>
            <a:pPr algn="ctr">
              <a:buFont typeface="Arial" panose="020B0604020202020204" pitchFamily="34" charset="0"/>
              <a:buChar char="•"/>
            </a:pPr>
            <a:r>
              <a:rPr lang="it-IT" sz="1600" b="1" dirty="0"/>
              <a:t>Monitoraggio e sanzioni più severe</a:t>
            </a:r>
            <a:r>
              <a:rPr lang="it-IT" sz="1600" dirty="0"/>
              <a:t> </a:t>
            </a:r>
          </a:p>
          <a:p>
            <a:pPr algn="ctr">
              <a:buFont typeface="Arial" panose="020B0604020202020204" pitchFamily="34" charset="0"/>
              <a:buChar char="•"/>
            </a:pPr>
            <a:r>
              <a:rPr lang="it-IT" sz="1600" dirty="0"/>
              <a:t>per i trasgressori delle normative ambientali.</a:t>
            </a:r>
          </a:p>
        </p:txBody>
      </p:sp>
      <p:pic>
        <p:nvPicPr>
          <p:cNvPr id="11" name="Immagine 3" descr="Immagine che contiene Elementi grafici, logo, schermata, simbolo&#10;&#10;Descrizione generata automaticamente">
            <a:extLst>
              <a:ext uri="{FF2B5EF4-FFF2-40B4-BE49-F238E27FC236}">
                <a16:creationId xmlns:a16="http://schemas.microsoft.com/office/drawing/2014/main" id="{537CADB7-4187-7BC9-7169-4A4DF0AA54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Tree>
    <p:extLst>
      <p:ext uri="{BB962C8B-B14F-4D97-AF65-F5344CB8AC3E}">
        <p14:creationId xmlns:p14="http://schemas.microsoft.com/office/powerpoint/2010/main" val="22172358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153793-F688-5E26-8211-7E8D5337F46E}"/>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476B1871-6702-D551-FD17-ECB0281A1F55}"/>
              </a:ext>
            </a:extLst>
          </p:cNvPr>
          <p:cNvSpPr>
            <a:spLocks noGrp="1"/>
          </p:cNvSpPr>
          <p:nvPr>
            <p:ph type="title"/>
          </p:nvPr>
        </p:nvSpPr>
        <p:spPr/>
        <p:txBody>
          <a:bodyPr/>
          <a:lstStyle/>
          <a:p>
            <a:pPr algn="ctr"/>
            <a:r>
              <a:rPr lang="it-IT" dirty="0"/>
              <a:t>CONCLUSIONI E SOLUZIONI PER IL FUTURO</a:t>
            </a:r>
          </a:p>
        </p:txBody>
      </p:sp>
      <p:sp>
        <p:nvSpPr>
          <p:cNvPr id="9" name="TextBox 8">
            <a:extLst>
              <a:ext uri="{FF2B5EF4-FFF2-40B4-BE49-F238E27FC236}">
                <a16:creationId xmlns:a16="http://schemas.microsoft.com/office/drawing/2014/main" id="{C40D5EC1-BC06-BB4F-A2DA-127D8C56484F}"/>
              </a:ext>
            </a:extLst>
          </p:cNvPr>
          <p:cNvSpPr txBox="1"/>
          <p:nvPr/>
        </p:nvSpPr>
        <p:spPr>
          <a:xfrm>
            <a:off x="3062311" y="3726044"/>
            <a:ext cx="6067367" cy="2277547"/>
          </a:xfrm>
          <a:prstGeom prst="rect">
            <a:avLst/>
          </a:prstGeom>
          <a:noFill/>
        </p:spPr>
        <p:txBody>
          <a:bodyPr wrap="none" rtlCol="0">
            <a:spAutoFit/>
          </a:bodyPr>
          <a:lstStyle/>
          <a:p>
            <a:pPr algn="ctr"/>
            <a:r>
              <a:rPr lang="it-IT" sz="1600" b="1" u="sng" dirty="0"/>
              <a:t>4 - Tecnologie di depurazione dell'aria</a:t>
            </a:r>
          </a:p>
          <a:p>
            <a:pPr algn="ctr"/>
            <a:endParaRPr lang="it-IT" sz="1600" b="1" u="sng" dirty="0"/>
          </a:p>
          <a:p>
            <a:pPr algn="ctr">
              <a:buFont typeface="Arial" panose="020B0604020202020204" pitchFamily="34" charset="0"/>
              <a:buChar char="•"/>
            </a:pPr>
            <a:r>
              <a:rPr lang="it-IT" sz="1600" b="1" dirty="0"/>
              <a:t>Introduzione di purificatori d'aria</a:t>
            </a:r>
            <a:r>
              <a:rPr lang="it-IT" sz="1600" dirty="0"/>
              <a:t> </a:t>
            </a:r>
            <a:r>
              <a:rPr lang="it-IT" sz="1600" b="1" dirty="0"/>
              <a:t>nelle aree più inquinate:</a:t>
            </a:r>
          </a:p>
          <a:p>
            <a:pPr algn="ctr"/>
            <a:r>
              <a:rPr lang="it-IT" sz="1600" dirty="0"/>
              <a:t>  come nelle stazioni di trasporto pubblico e </a:t>
            </a:r>
          </a:p>
          <a:p>
            <a:pPr algn="ctr"/>
            <a:r>
              <a:rPr lang="it-IT" sz="1600" dirty="0"/>
              <a:t>in altre zone ad alta densità di traffico.</a:t>
            </a:r>
          </a:p>
          <a:p>
            <a:pPr algn="ctr">
              <a:buFont typeface="Arial" panose="020B0604020202020204" pitchFamily="34" charset="0"/>
              <a:buChar char="•"/>
            </a:pPr>
            <a:r>
              <a:rPr lang="it-IT" sz="1600" b="1" dirty="0"/>
              <a:t>Innovazioni nei sistemi di depurazione industriale:</a:t>
            </a:r>
          </a:p>
          <a:p>
            <a:pPr algn="ctr"/>
            <a:r>
              <a:rPr lang="it-IT" sz="1600" dirty="0"/>
              <a:t>come filtri per il particolato fine e i gas nocivi (NO2, O3)</a:t>
            </a:r>
          </a:p>
          <a:p>
            <a:pPr algn="ctr"/>
            <a:r>
              <a:rPr lang="it-IT" sz="1600" dirty="0"/>
              <a:t>emessi dalle industrie.</a:t>
            </a:r>
          </a:p>
          <a:p>
            <a:endParaRPr lang="it-IT" sz="1400" dirty="0"/>
          </a:p>
        </p:txBody>
      </p:sp>
      <p:sp>
        <p:nvSpPr>
          <p:cNvPr id="10" name="TextBox 9">
            <a:extLst>
              <a:ext uri="{FF2B5EF4-FFF2-40B4-BE49-F238E27FC236}">
                <a16:creationId xmlns:a16="http://schemas.microsoft.com/office/drawing/2014/main" id="{A6F9A262-0786-A961-992D-DC6C3530656C}"/>
              </a:ext>
            </a:extLst>
          </p:cNvPr>
          <p:cNvSpPr txBox="1"/>
          <p:nvPr/>
        </p:nvSpPr>
        <p:spPr>
          <a:xfrm>
            <a:off x="1830319" y="1923536"/>
            <a:ext cx="8531352" cy="1569660"/>
          </a:xfrm>
          <a:prstGeom prst="rect">
            <a:avLst/>
          </a:prstGeom>
          <a:noFill/>
        </p:spPr>
        <p:txBody>
          <a:bodyPr wrap="square" rtlCol="0">
            <a:spAutoFit/>
          </a:bodyPr>
          <a:lstStyle/>
          <a:p>
            <a:pPr algn="ctr"/>
            <a:r>
              <a:rPr lang="it-IT" sz="1600" b="1" u="sng" dirty="0"/>
              <a:t>3 - Sostegno a fonti di energia rinnovabile</a:t>
            </a:r>
          </a:p>
          <a:p>
            <a:pPr algn="ctr"/>
            <a:endParaRPr lang="it-IT" sz="1600" b="1" u="sng" dirty="0"/>
          </a:p>
          <a:p>
            <a:pPr algn="ctr">
              <a:buFont typeface="Arial" panose="020B0604020202020204" pitchFamily="34" charset="0"/>
              <a:buChar char="•"/>
            </a:pPr>
            <a:r>
              <a:rPr lang="it-IT" sz="1600" b="1" dirty="0"/>
              <a:t>Aumento degli investimenti nelle energie rinnovabili</a:t>
            </a:r>
            <a:r>
              <a:rPr lang="it-IT" sz="1600" dirty="0"/>
              <a:t> come il solare e l'eolico per ridurre la dipendenza dalle fonti fossili e abbattere le emissioni di gas inquinanti.</a:t>
            </a:r>
          </a:p>
          <a:p>
            <a:pPr algn="ctr">
              <a:buFont typeface="Arial" panose="020B0604020202020204" pitchFamily="34" charset="0"/>
              <a:buChar char="•"/>
            </a:pPr>
            <a:r>
              <a:rPr lang="it-IT" sz="1600" b="1" dirty="0"/>
              <a:t>Transizione verso una rete energetica smart</a:t>
            </a:r>
            <a:r>
              <a:rPr lang="it-IT" sz="1600" dirty="0"/>
              <a:t>, che ottimizza la distribuzione e l'uso delle energie rinnovabili per ridurre il ricorso a fonti inquinanti come il carbone e il gas.</a:t>
            </a:r>
          </a:p>
        </p:txBody>
      </p:sp>
      <p:pic>
        <p:nvPicPr>
          <p:cNvPr id="11" name="Immagine 3" descr="Immagine che contiene Elementi grafici, logo, schermata, simbolo&#10;&#10;Descrizione generata automaticamente">
            <a:extLst>
              <a:ext uri="{FF2B5EF4-FFF2-40B4-BE49-F238E27FC236}">
                <a16:creationId xmlns:a16="http://schemas.microsoft.com/office/drawing/2014/main" id="{18CAEF46-27EE-1718-2556-E3E6EAA32E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Tree>
    <p:extLst>
      <p:ext uri="{BB962C8B-B14F-4D97-AF65-F5344CB8AC3E}">
        <p14:creationId xmlns:p14="http://schemas.microsoft.com/office/powerpoint/2010/main" val="19288412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BA74A-1F18-A395-8565-CC1E81CBDA8B}"/>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1A7121E-4D94-0BE6-F169-89C3858D2C99}"/>
              </a:ext>
            </a:extLst>
          </p:cNvPr>
          <p:cNvSpPr>
            <a:spLocks noGrp="1"/>
          </p:cNvSpPr>
          <p:nvPr>
            <p:ph type="title"/>
          </p:nvPr>
        </p:nvSpPr>
        <p:spPr/>
        <p:txBody>
          <a:bodyPr>
            <a:normAutofit/>
          </a:bodyPr>
          <a:lstStyle/>
          <a:p>
            <a:pPr algn="ctr"/>
            <a:r>
              <a:rPr lang="it-IT" sz="3200" dirty="0"/>
              <a:t>Obiettivo dell’analisi</a:t>
            </a:r>
          </a:p>
        </p:txBody>
      </p:sp>
      <p:sp>
        <p:nvSpPr>
          <p:cNvPr id="3" name="Segnaposto contenuto 2">
            <a:extLst>
              <a:ext uri="{FF2B5EF4-FFF2-40B4-BE49-F238E27FC236}">
                <a16:creationId xmlns:a16="http://schemas.microsoft.com/office/drawing/2014/main" id="{DBE2A62D-8276-8D8D-12CE-619CEDB6359F}"/>
              </a:ext>
            </a:extLst>
          </p:cNvPr>
          <p:cNvSpPr>
            <a:spLocks noGrp="1"/>
          </p:cNvSpPr>
          <p:nvPr>
            <p:ph idx="1"/>
          </p:nvPr>
        </p:nvSpPr>
        <p:spPr/>
        <p:txBody>
          <a:bodyPr/>
          <a:lstStyle/>
          <a:p>
            <a:pPr>
              <a:buFontTx/>
              <a:buChar char="-"/>
            </a:pPr>
            <a:r>
              <a:rPr lang="it-IT" dirty="0"/>
              <a:t>Individuare le aree maggiormente inquinate all’interno del territorio italiano.</a:t>
            </a:r>
          </a:p>
          <a:p>
            <a:pPr>
              <a:buFontTx/>
              <a:buChar char="-"/>
            </a:pPr>
            <a:r>
              <a:rPr lang="it-IT" dirty="0"/>
              <a:t>Prendere in considerazione i quattro più importanti elementi inquinanti dell’aria (PM10, PM2.5, NO2, O3).</a:t>
            </a:r>
          </a:p>
          <a:p>
            <a:pPr marL="0" indent="0">
              <a:buNone/>
            </a:pPr>
            <a:r>
              <a:rPr lang="it-IT" dirty="0"/>
              <a:t>- Valutare l’impatto sulla scala locale attraverso l’uso di soluzioni data </a:t>
            </a:r>
            <a:r>
              <a:rPr lang="it-IT" dirty="0" err="1"/>
              <a:t>driven</a:t>
            </a:r>
            <a:r>
              <a:rPr lang="it-IT" dirty="0"/>
              <a:t> per prevedere l’inquinamento atmosferico.</a:t>
            </a:r>
          </a:p>
          <a:p>
            <a:pPr marL="0" indent="0">
              <a:buNone/>
            </a:pPr>
            <a:r>
              <a:rPr lang="it-IT" dirty="0"/>
              <a:t>- Riuscire a trovare soluzioni efficaci per ridurre gli agenti inquinanti in ogni comune </a:t>
            </a:r>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3A75E0E6-BE4E-A087-C892-CCAFC9436F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Tree>
    <p:extLst>
      <p:ext uri="{BB962C8B-B14F-4D97-AF65-F5344CB8AC3E}">
        <p14:creationId xmlns:p14="http://schemas.microsoft.com/office/powerpoint/2010/main" val="10333126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3F895A-E5F0-80E6-1803-EF0F749170A9}"/>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142437EA-6EE3-8DE8-97A6-70B5F1D0E912}"/>
              </a:ext>
            </a:extLst>
          </p:cNvPr>
          <p:cNvSpPr>
            <a:spLocks noGrp="1"/>
          </p:cNvSpPr>
          <p:nvPr>
            <p:ph type="title"/>
          </p:nvPr>
        </p:nvSpPr>
        <p:spPr/>
        <p:txBody>
          <a:bodyPr>
            <a:normAutofit/>
          </a:bodyPr>
          <a:lstStyle/>
          <a:p>
            <a:pPr algn="ctr"/>
            <a:r>
              <a:rPr lang="it-IT" sz="3200" dirty="0"/>
              <a:t>Descrizione delle scelte tecniche utilizzate per questo progetto</a:t>
            </a:r>
          </a:p>
        </p:txBody>
      </p:sp>
      <p:sp>
        <p:nvSpPr>
          <p:cNvPr id="3" name="Segnaposto contenuto 2">
            <a:extLst>
              <a:ext uri="{FF2B5EF4-FFF2-40B4-BE49-F238E27FC236}">
                <a16:creationId xmlns:a16="http://schemas.microsoft.com/office/drawing/2014/main" id="{E7A4D80B-36D3-2816-21FA-2C7BADB02E5C}"/>
              </a:ext>
            </a:extLst>
          </p:cNvPr>
          <p:cNvSpPr>
            <a:spLocks noGrp="1"/>
          </p:cNvSpPr>
          <p:nvPr>
            <p:ph idx="1"/>
          </p:nvPr>
        </p:nvSpPr>
        <p:spPr>
          <a:xfrm>
            <a:off x="838200" y="1645240"/>
            <a:ext cx="10515600" cy="3859742"/>
          </a:xfrm>
        </p:spPr>
        <p:txBody>
          <a:bodyPr>
            <a:normAutofit/>
          </a:bodyPr>
          <a:lstStyle/>
          <a:p>
            <a:pPr>
              <a:buFontTx/>
              <a:buChar char="-"/>
            </a:pPr>
            <a:r>
              <a:rPr lang="it-IT" sz="1600" dirty="0"/>
              <a:t>Python (attraverso Visual Studio code)</a:t>
            </a:r>
          </a:p>
          <a:p>
            <a:pPr>
              <a:buFontTx/>
              <a:buChar char="-"/>
            </a:pPr>
            <a:endParaRPr lang="it-IT" sz="1600" dirty="0"/>
          </a:p>
          <a:p>
            <a:pPr>
              <a:buFontTx/>
              <a:buChar char="-"/>
            </a:pPr>
            <a:r>
              <a:rPr lang="it-IT" sz="1600" dirty="0"/>
              <a:t>Librerie utilizzate:</a:t>
            </a:r>
          </a:p>
          <a:p>
            <a:pPr lvl="1">
              <a:buFontTx/>
              <a:buChar char="-"/>
            </a:pPr>
            <a:r>
              <a:rPr lang="it-IT" sz="1600" dirty="0"/>
              <a:t>Pandas</a:t>
            </a:r>
          </a:p>
          <a:p>
            <a:pPr lvl="1">
              <a:buFontTx/>
              <a:buChar char="-"/>
            </a:pPr>
            <a:r>
              <a:rPr lang="it-IT" sz="1600" dirty="0"/>
              <a:t>MatpoltLib</a:t>
            </a:r>
          </a:p>
          <a:p>
            <a:pPr lvl="1">
              <a:buFontTx/>
              <a:buChar char="-"/>
            </a:pPr>
            <a:r>
              <a:rPr lang="it-IT" sz="1600" dirty="0"/>
              <a:t>Geopy</a:t>
            </a:r>
          </a:p>
          <a:p>
            <a:pPr lvl="1">
              <a:buFontTx/>
              <a:buChar char="-"/>
            </a:pPr>
            <a:r>
              <a:rPr lang="it-IT" sz="1600" dirty="0"/>
              <a:t>Folium</a:t>
            </a:r>
          </a:p>
          <a:p>
            <a:pPr lvl="1">
              <a:buFontTx/>
              <a:buChar char="-"/>
            </a:pPr>
            <a:r>
              <a:rPr lang="it-IT" sz="1600" dirty="0"/>
              <a:t>Time</a:t>
            </a:r>
          </a:p>
          <a:p>
            <a:pPr lvl="1">
              <a:buFontTx/>
              <a:buChar char="-"/>
            </a:pPr>
            <a:endParaRPr lang="it-IT" sz="1600" dirty="0"/>
          </a:p>
          <a:p>
            <a:pPr>
              <a:buFontTx/>
              <a:buChar char="-"/>
            </a:pPr>
            <a:r>
              <a:rPr lang="it-IT" sz="1600" dirty="0"/>
              <a:t>Fonte dati: ISPRA AMBIENTE (</a:t>
            </a:r>
            <a:r>
              <a:rPr lang="it-IT" sz="1600" dirty="0">
                <a:hlinkClick r:id="rId2"/>
              </a:rPr>
              <a:t>https://www.isprambiente.gov.it/en</a:t>
            </a:r>
            <a:r>
              <a:rPr lang="it-IT" sz="1600" dirty="0"/>
              <a:t>)</a:t>
            </a:r>
          </a:p>
          <a:p>
            <a:pPr lvl="1">
              <a:buFontTx/>
              <a:buChar char="-"/>
            </a:pPr>
            <a:r>
              <a:rPr lang="it-IT" sz="1600" dirty="0"/>
              <a:t>Formato dataset scaricato: CSV per ogni agente </a:t>
            </a:r>
            <a:r>
              <a:rPr lang="it-IT" sz="1600" dirty="0" smtClean="0"/>
              <a:t>inquinante</a:t>
            </a:r>
            <a:endParaRPr lang="it-IT" sz="1600" dirty="0"/>
          </a:p>
          <a:p>
            <a:pPr marL="457200" lvl="1" indent="0">
              <a:buNone/>
            </a:pPr>
            <a:endParaRPr lang="it-IT" sz="1600" dirty="0"/>
          </a:p>
          <a:p>
            <a:pPr marL="457200" lvl="1" indent="0">
              <a:buNone/>
            </a:pPr>
            <a:endParaRPr lang="it-IT" sz="1600"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753A52AC-7FDA-1D03-50A5-C4C75F2EC8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
        <p:nvSpPr>
          <p:cNvPr id="5" name="TextBox 4"/>
          <p:cNvSpPr txBox="1"/>
          <p:nvPr/>
        </p:nvSpPr>
        <p:spPr>
          <a:xfrm>
            <a:off x="838200" y="5166428"/>
            <a:ext cx="7123176" cy="338554"/>
          </a:xfrm>
          <a:prstGeom prst="rect">
            <a:avLst/>
          </a:prstGeom>
          <a:noFill/>
        </p:spPr>
        <p:txBody>
          <a:bodyPr wrap="square" rtlCol="0">
            <a:spAutoFit/>
          </a:bodyPr>
          <a:lstStyle/>
          <a:p>
            <a:r>
              <a:rPr lang="it-IT" sz="1600" dirty="0" smtClean="0"/>
              <a:t>-  Github: Utilizzato per caricare il link ipertestuale </a:t>
            </a:r>
            <a:endParaRPr lang="it-IT" sz="1600" dirty="0"/>
          </a:p>
        </p:txBody>
      </p:sp>
    </p:spTree>
    <p:extLst>
      <p:ext uri="{BB962C8B-B14F-4D97-AF65-F5344CB8AC3E}">
        <p14:creationId xmlns:p14="http://schemas.microsoft.com/office/powerpoint/2010/main" val="35449738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455596-3131-DF9D-36C7-5F3DC0CB780E}"/>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18D0EAFC-3BF4-6A08-C1B8-8929F1945B02}"/>
              </a:ext>
            </a:extLst>
          </p:cNvPr>
          <p:cNvSpPr>
            <a:spLocks noGrp="1"/>
          </p:cNvSpPr>
          <p:nvPr>
            <p:ph type="title"/>
          </p:nvPr>
        </p:nvSpPr>
        <p:spPr/>
        <p:txBody>
          <a:bodyPr>
            <a:normAutofit/>
          </a:bodyPr>
          <a:lstStyle/>
          <a:p>
            <a:pPr algn="ctr"/>
            <a:r>
              <a:rPr lang="it-IT" sz="3200" dirty="0"/>
              <a:t>A CHI E’ RIVOLTO</a:t>
            </a:r>
          </a:p>
        </p:txBody>
      </p:sp>
      <p:sp>
        <p:nvSpPr>
          <p:cNvPr id="3" name="Segnaposto contenuto 2">
            <a:extLst>
              <a:ext uri="{FF2B5EF4-FFF2-40B4-BE49-F238E27FC236}">
                <a16:creationId xmlns:a16="http://schemas.microsoft.com/office/drawing/2014/main" id="{10DF8D82-45DE-72F2-138D-CE424086E3EF}"/>
              </a:ext>
            </a:extLst>
          </p:cNvPr>
          <p:cNvSpPr>
            <a:spLocks noGrp="1"/>
          </p:cNvSpPr>
          <p:nvPr>
            <p:ph idx="1"/>
          </p:nvPr>
        </p:nvSpPr>
        <p:spPr/>
        <p:txBody>
          <a:bodyPr>
            <a:normAutofit/>
          </a:bodyPr>
          <a:lstStyle/>
          <a:p>
            <a:pPr>
              <a:buFontTx/>
              <a:buChar char="-"/>
            </a:pPr>
            <a:r>
              <a:rPr lang="it-IT" sz="2000" dirty="0"/>
              <a:t>Enti Statali e Governativi:</a:t>
            </a:r>
          </a:p>
          <a:p>
            <a:pPr lvl="1">
              <a:buFontTx/>
              <a:buChar char="-"/>
            </a:pPr>
            <a:r>
              <a:rPr lang="it-IT" sz="2000" dirty="0"/>
              <a:t>Comuni</a:t>
            </a:r>
          </a:p>
          <a:p>
            <a:pPr lvl="1">
              <a:buFontTx/>
              <a:buChar char="-"/>
            </a:pPr>
            <a:r>
              <a:rPr lang="it-IT" sz="2000" dirty="0"/>
              <a:t>Province </a:t>
            </a:r>
          </a:p>
          <a:p>
            <a:pPr lvl="1">
              <a:buFontTx/>
              <a:buChar char="-"/>
            </a:pPr>
            <a:r>
              <a:rPr lang="it-IT" sz="2000" dirty="0"/>
              <a:t>Regioni</a:t>
            </a:r>
          </a:p>
          <a:p>
            <a:pPr marL="457200" lvl="1" indent="0">
              <a:buNone/>
            </a:pPr>
            <a:endParaRPr lang="it-IT" sz="1400" dirty="0"/>
          </a:p>
          <a:p>
            <a:pPr>
              <a:buFontTx/>
              <a:buChar char="-"/>
            </a:pPr>
            <a:r>
              <a:rPr lang="it-IT" sz="2000" dirty="0"/>
              <a:t>Enti Privati:</a:t>
            </a:r>
          </a:p>
          <a:p>
            <a:pPr lvl="1">
              <a:buFontTx/>
              <a:buChar char="-"/>
            </a:pPr>
            <a:r>
              <a:rPr lang="it-IT" sz="2000" dirty="0"/>
              <a:t>Compagnie di trasporto, logistiche e automobilistiche</a:t>
            </a:r>
          </a:p>
          <a:p>
            <a:pPr lvl="1">
              <a:buFontTx/>
              <a:buChar char="-"/>
            </a:pPr>
            <a:r>
              <a:rPr lang="it-IT" sz="2000" dirty="0"/>
              <a:t>Aziende agricole e alimentari</a:t>
            </a:r>
          </a:p>
          <a:p>
            <a:pPr lvl="1">
              <a:buFontTx/>
              <a:buChar char="-"/>
            </a:pPr>
            <a:r>
              <a:rPr lang="it-IT" sz="2000" dirty="0"/>
              <a:t>Assicurazioni sanitarie</a:t>
            </a:r>
          </a:p>
          <a:p>
            <a:pPr lvl="1">
              <a:buFontTx/>
              <a:buChar char="-"/>
            </a:pPr>
            <a:r>
              <a:rPr lang="it-IT" sz="2000" dirty="0"/>
              <a:t>Società tecnologiche e di innovazione</a:t>
            </a:r>
          </a:p>
          <a:p>
            <a:pPr marL="457200" lvl="1" indent="0">
              <a:buNone/>
            </a:pPr>
            <a:endParaRPr lang="it-IT" sz="1400" dirty="0"/>
          </a:p>
          <a:p>
            <a:pPr lvl="1">
              <a:buFontTx/>
              <a:buChar char="-"/>
            </a:pPr>
            <a:endParaRPr lang="it-IT" sz="1400" dirty="0"/>
          </a:p>
          <a:p>
            <a:pPr lvl="1">
              <a:buFontTx/>
              <a:buChar char="-"/>
            </a:pPr>
            <a:endParaRPr lang="it-IT" sz="1400" dirty="0"/>
          </a:p>
          <a:p>
            <a:pPr>
              <a:buFontTx/>
              <a:buChar char="-"/>
            </a:pPr>
            <a:endParaRPr lang="it-IT" sz="1800"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9E264996-DA0C-C565-F8AF-694809B6D3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Tree>
    <p:extLst>
      <p:ext uri="{BB962C8B-B14F-4D97-AF65-F5344CB8AC3E}">
        <p14:creationId xmlns:p14="http://schemas.microsoft.com/office/powerpoint/2010/main" val="1501888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51C07-38BD-F718-553A-55968C8DCF8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2F95D067-DF5C-DBE1-1ADD-3BB0C2EA4564}"/>
              </a:ext>
            </a:extLst>
          </p:cNvPr>
          <p:cNvSpPr>
            <a:spLocks noGrp="1"/>
          </p:cNvSpPr>
          <p:nvPr>
            <p:ph type="title"/>
          </p:nvPr>
        </p:nvSpPr>
        <p:spPr/>
        <p:txBody>
          <a:bodyPr>
            <a:normAutofit/>
          </a:bodyPr>
          <a:lstStyle/>
          <a:p>
            <a:pPr algn="ctr"/>
            <a:r>
              <a:rPr lang="it-IT" sz="3200" dirty="0"/>
              <a:t>DIFFICOLTA TECNICHE INCONTRATE</a:t>
            </a:r>
            <a:br>
              <a:rPr lang="it-IT" sz="3200" dirty="0"/>
            </a:br>
            <a:r>
              <a:rPr lang="it-IT" sz="3200" dirty="0"/>
              <a:t> E SOLUZIONI APPLICATE</a:t>
            </a:r>
          </a:p>
        </p:txBody>
      </p:sp>
      <p:sp>
        <p:nvSpPr>
          <p:cNvPr id="3" name="Segnaposto contenuto 2">
            <a:extLst>
              <a:ext uri="{FF2B5EF4-FFF2-40B4-BE49-F238E27FC236}">
                <a16:creationId xmlns:a16="http://schemas.microsoft.com/office/drawing/2014/main" id="{D8BB0F30-1BF4-E767-42AF-E4E691D922FE}"/>
              </a:ext>
            </a:extLst>
          </p:cNvPr>
          <p:cNvSpPr>
            <a:spLocks noGrp="1"/>
          </p:cNvSpPr>
          <p:nvPr>
            <p:ph idx="1"/>
          </p:nvPr>
        </p:nvSpPr>
        <p:spPr>
          <a:xfrm>
            <a:off x="662355" y="2132767"/>
            <a:ext cx="5544493" cy="2592466"/>
          </a:xfrm>
        </p:spPr>
        <p:txBody>
          <a:bodyPr>
            <a:normAutofit lnSpcReduction="10000"/>
          </a:bodyPr>
          <a:lstStyle/>
          <a:p>
            <a:pPr>
              <a:buFontTx/>
              <a:buChar char="-"/>
            </a:pPr>
            <a:r>
              <a:rPr lang="it-IT" sz="2000" dirty="0"/>
              <a:t>DIFFICOLTA’:</a:t>
            </a:r>
          </a:p>
          <a:p>
            <a:pPr lvl="1">
              <a:buFontTx/>
              <a:buChar char="-"/>
            </a:pPr>
            <a:r>
              <a:rPr lang="it-IT" sz="2000" dirty="0"/>
              <a:t>Ricerca dei dati</a:t>
            </a:r>
          </a:p>
          <a:p>
            <a:pPr lvl="1">
              <a:buFontTx/>
              <a:buChar char="-"/>
            </a:pPr>
            <a:r>
              <a:rPr lang="it-IT" sz="2000" dirty="0"/>
              <a:t>Fruibilità dei dati </a:t>
            </a:r>
          </a:p>
          <a:p>
            <a:pPr lvl="1">
              <a:buFontTx/>
              <a:buChar char="-"/>
            </a:pPr>
            <a:r>
              <a:rPr lang="it-IT" sz="2000" dirty="0"/>
              <a:t>Fonti affidabili</a:t>
            </a:r>
          </a:p>
          <a:p>
            <a:pPr lvl="1">
              <a:buFontTx/>
              <a:buChar char="-"/>
            </a:pPr>
            <a:r>
              <a:rPr lang="it-IT" sz="2000" dirty="0"/>
              <a:t>Pulizia e riordinamento dei dati (dati nulli, latitudine, longitudine)</a:t>
            </a:r>
          </a:p>
          <a:p>
            <a:pPr lvl="1">
              <a:buFontTx/>
              <a:buChar char="-"/>
            </a:pPr>
            <a:r>
              <a:rPr lang="it-IT" sz="2000" dirty="0"/>
              <a:t>Formattazione del file per la lettura dei dati</a:t>
            </a:r>
          </a:p>
          <a:p>
            <a:pPr lvl="1">
              <a:buFontTx/>
              <a:buChar char="-"/>
            </a:pPr>
            <a:endParaRPr lang="it-IT" sz="1400" dirty="0"/>
          </a:p>
          <a:p>
            <a:pPr marL="457200" lvl="1" indent="0">
              <a:buNone/>
            </a:pPr>
            <a:endParaRPr lang="it-IT" sz="1400" dirty="0"/>
          </a:p>
          <a:p>
            <a:pPr lvl="1">
              <a:buFontTx/>
              <a:buChar char="-"/>
            </a:pPr>
            <a:endParaRPr lang="it-IT" sz="1400" dirty="0"/>
          </a:p>
          <a:p>
            <a:pPr>
              <a:buFontTx/>
              <a:buChar char="-"/>
            </a:pPr>
            <a:endParaRPr lang="it-IT" sz="1800"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AE258345-6511-7C91-CC01-08A03378AC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
        <p:nvSpPr>
          <p:cNvPr id="5" name="CasellaDiTesto 4">
            <a:extLst>
              <a:ext uri="{FF2B5EF4-FFF2-40B4-BE49-F238E27FC236}">
                <a16:creationId xmlns:a16="http://schemas.microsoft.com/office/drawing/2014/main" id="{23D3154A-9475-A651-0310-B8FE4BABD3B2}"/>
              </a:ext>
            </a:extLst>
          </p:cNvPr>
          <p:cNvSpPr txBox="1"/>
          <p:nvPr/>
        </p:nvSpPr>
        <p:spPr>
          <a:xfrm>
            <a:off x="6211042" y="2028174"/>
            <a:ext cx="5318603" cy="3139321"/>
          </a:xfrm>
          <a:prstGeom prst="rect">
            <a:avLst/>
          </a:prstGeom>
          <a:noFill/>
        </p:spPr>
        <p:txBody>
          <a:bodyPr wrap="square" rtlCol="0">
            <a:spAutoFit/>
          </a:bodyPr>
          <a:lstStyle/>
          <a:p>
            <a:pPr>
              <a:buFontTx/>
              <a:buChar char="-"/>
            </a:pPr>
            <a:r>
              <a:rPr lang="it-IT" sz="2000" dirty="0"/>
              <a:t> SOLUZIONI:</a:t>
            </a:r>
          </a:p>
          <a:p>
            <a:pPr lvl="1">
              <a:buFontTx/>
              <a:buChar char="-"/>
            </a:pPr>
            <a:r>
              <a:rPr lang="it-IT" sz="2000" dirty="0"/>
              <a:t> Analisi dei diverse fonti di dataset </a:t>
            </a:r>
          </a:p>
          <a:p>
            <a:pPr lvl="1">
              <a:buFontTx/>
              <a:buChar char="-"/>
            </a:pPr>
            <a:r>
              <a:rPr lang="it-IT" sz="2000" dirty="0"/>
              <a:t> Utilizzo di strumenti per la pulizia dei  dati</a:t>
            </a:r>
          </a:p>
          <a:p>
            <a:pPr lvl="1">
              <a:buFontTx/>
              <a:buChar char="-"/>
            </a:pPr>
            <a:r>
              <a:rPr lang="it-IT" sz="2000" dirty="0"/>
              <a:t> Utilizzo di fonti governative affidabili</a:t>
            </a:r>
          </a:p>
          <a:p>
            <a:pPr lvl="1">
              <a:buFontTx/>
              <a:buChar char="-"/>
            </a:pPr>
            <a:r>
              <a:rPr lang="it-IT" sz="2000" dirty="0"/>
              <a:t> Implementazione di codice specifico per il filtraggio e la ricerca e il di dati mancanti</a:t>
            </a:r>
          </a:p>
          <a:p>
            <a:pPr lvl="1">
              <a:buFontTx/>
              <a:buChar char="-"/>
            </a:pPr>
            <a:r>
              <a:rPr lang="it-IT" sz="2000" dirty="0"/>
              <a:t> Codifica in formato UTF-8</a:t>
            </a:r>
          </a:p>
          <a:p>
            <a:endParaRPr lang="it-IT" dirty="0"/>
          </a:p>
        </p:txBody>
      </p:sp>
    </p:spTree>
    <p:extLst>
      <p:ext uri="{BB962C8B-B14F-4D97-AF65-F5344CB8AC3E}">
        <p14:creationId xmlns:p14="http://schemas.microsoft.com/office/powerpoint/2010/main" val="5241509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2E3092-6C79-BAA4-1E09-FA897CE7B73E}"/>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BBA529AC-3772-648D-0E93-1846F43BB227}"/>
              </a:ext>
            </a:extLst>
          </p:cNvPr>
          <p:cNvSpPr>
            <a:spLocks noGrp="1"/>
          </p:cNvSpPr>
          <p:nvPr>
            <p:ph type="title"/>
          </p:nvPr>
        </p:nvSpPr>
        <p:spPr/>
        <p:txBody>
          <a:bodyPr>
            <a:normAutofit/>
          </a:bodyPr>
          <a:lstStyle/>
          <a:p>
            <a:pPr algn="ctr"/>
            <a:r>
              <a:rPr lang="it-IT" sz="3200" dirty="0"/>
              <a:t>ORGANIZZAZINE E SUDDIVISIONE DEL LAVORO</a:t>
            </a:r>
          </a:p>
        </p:txBody>
      </p:sp>
      <p:sp>
        <p:nvSpPr>
          <p:cNvPr id="3" name="Segnaposto contenuto 2">
            <a:extLst>
              <a:ext uri="{FF2B5EF4-FFF2-40B4-BE49-F238E27FC236}">
                <a16:creationId xmlns:a16="http://schemas.microsoft.com/office/drawing/2014/main" id="{1FEC864A-1383-1701-79DA-2E842D6B8866}"/>
              </a:ext>
            </a:extLst>
          </p:cNvPr>
          <p:cNvSpPr>
            <a:spLocks noGrp="1"/>
          </p:cNvSpPr>
          <p:nvPr>
            <p:ph idx="1"/>
          </p:nvPr>
        </p:nvSpPr>
        <p:spPr/>
        <p:txBody>
          <a:bodyPr>
            <a:normAutofit/>
          </a:bodyPr>
          <a:lstStyle/>
          <a:p>
            <a:pPr marL="0" indent="0">
              <a:buNone/>
            </a:pPr>
            <a:r>
              <a:rPr lang="it-IT" sz="1800" dirty="0"/>
              <a:t>DECISIONI:</a:t>
            </a:r>
          </a:p>
          <a:p>
            <a:pPr marL="0" indent="0">
              <a:buNone/>
            </a:pPr>
            <a:r>
              <a:rPr lang="it-IT" sz="1800" dirty="0"/>
              <a:t>La scelta delle decisioni prese in carico dal gruppo sono state valutate in una gestione comune tale per cui ogni individuo ha gestito un agente inquinante riportando il grafico di riferimento.</a:t>
            </a:r>
          </a:p>
          <a:p>
            <a:pPr marL="0" indent="0">
              <a:buNone/>
            </a:pPr>
            <a:r>
              <a:rPr lang="it-IT" sz="1800" dirty="0"/>
              <a:t>Ogni decisione è stata considerata inizialmente attraverso una discussione che ha garantito il maggior coinvolgimento di ogni persona.</a:t>
            </a:r>
            <a:endParaRPr lang="it-IT" sz="1400" dirty="0"/>
          </a:p>
          <a:p>
            <a:pPr marL="457200" lvl="1" indent="0">
              <a:buNone/>
            </a:pPr>
            <a:endParaRPr lang="it-IT" sz="1400" dirty="0"/>
          </a:p>
          <a:p>
            <a:pPr marL="0" indent="0">
              <a:buNone/>
            </a:pPr>
            <a:r>
              <a:rPr lang="it-IT" sz="1800" dirty="0"/>
              <a:t>CONFLITTI:</a:t>
            </a:r>
          </a:p>
          <a:p>
            <a:pPr marL="0" indent="0">
              <a:buNone/>
            </a:pPr>
            <a:r>
              <a:rPr lang="it-IT" sz="1800" dirty="0"/>
              <a:t>All’interno del gruppo vi è stata una ottima collaborazione e cooperazione per gestire insieme le problematiche riscontrate, dando maggiore attenzione alle richieste del progetto, tralasciando il possibile sviluppo di modelli predittivi complessi che avrebbero compromesso le tempistiche di consegna.</a:t>
            </a:r>
            <a:endParaRPr lang="it-IT" sz="1400" dirty="0"/>
          </a:p>
          <a:p>
            <a:pPr lvl="1">
              <a:buFontTx/>
              <a:buChar char="-"/>
            </a:pPr>
            <a:endParaRPr lang="it-IT" sz="1400" dirty="0"/>
          </a:p>
          <a:p>
            <a:pPr>
              <a:buFontTx/>
              <a:buChar char="-"/>
            </a:pPr>
            <a:endParaRPr lang="it-IT" sz="1800"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F07339ED-2CE2-E36F-A160-77F66B41C3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spTree>
    <p:extLst>
      <p:ext uri="{BB962C8B-B14F-4D97-AF65-F5344CB8AC3E}">
        <p14:creationId xmlns:p14="http://schemas.microsoft.com/office/powerpoint/2010/main" val="2197887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E3E545-01AD-1A92-5772-BFD0CAE47FFB}"/>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B3574008-E7BC-2BB9-3E72-F5CA17BC3639}"/>
              </a:ext>
            </a:extLst>
          </p:cNvPr>
          <p:cNvSpPr>
            <a:spLocks noGrp="1"/>
          </p:cNvSpPr>
          <p:nvPr>
            <p:ph type="title"/>
          </p:nvPr>
        </p:nvSpPr>
        <p:spPr/>
        <p:txBody>
          <a:bodyPr>
            <a:normAutofit/>
          </a:bodyPr>
          <a:lstStyle/>
          <a:p>
            <a:pPr algn="ctr"/>
            <a:r>
              <a:rPr lang="it-IT" sz="3200" dirty="0">
                <a:latin typeface="Arial Black" panose="020B0A04020102020204" pitchFamily="34" charset="0"/>
              </a:rPr>
              <a:t>PM</a:t>
            </a:r>
            <a:r>
              <a:rPr lang="it-IT" sz="3200" dirty="0">
                <a:latin typeface="Arial Black" panose="020B0A04020102020204" pitchFamily="34" charset="0"/>
                <a:cs typeface="Aharoni" panose="02010803020104030203" pitchFamily="2" charset="-79"/>
              </a:rPr>
              <a:t>10</a:t>
            </a:r>
          </a:p>
        </p:txBody>
      </p:sp>
      <p:sp>
        <p:nvSpPr>
          <p:cNvPr id="3" name="Segnaposto contenuto 2">
            <a:extLst>
              <a:ext uri="{FF2B5EF4-FFF2-40B4-BE49-F238E27FC236}">
                <a16:creationId xmlns:a16="http://schemas.microsoft.com/office/drawing/2014/main" id="{8D6DF547-9DAF-937D-8806-AB9C60D4B56D}"/>
              </a:ext>
            </a:extLst>
          </p:cNvPr>
          <p:cNvSpPr>
            <a:spLocks noGrp="1"/>
          </p:cNvSpPr>
          <p:nvPr>
            <p:ph idx="1"/>
          </p:nvPr>
        </p:nvSpPr>
        <p:spPr/>
        <p:txBody>
          <a:bodyPr/>
          <a:lstStyle/>
          <a:p>
            <a:endParaRPr lang="it-IT" dirty="0"/>
          </a:p>
          <a:p>
            <a:pPr marL="0" indent="0">
              <a:buNone/>
            </a:pPr>
            <a:r>
              <a:rPr lang="it-IT" dirty="0"/>
              <a:t> </a:t>
            </a:r>
          </a:p>
          <a:p>
            <a:endParaRPr lang="it-IT"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9B942B65-C15E-7CC4-C058-535D91E89A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pic>
        <p:nvPicPr>
          <p:cNvPr id="8" name="Immagine 7" descr="Immagine che contiene testo, schermata, Carattere, Elementi grafici&#10;&#10;Descrizione generata automaticamente">
            <a:extLst>
              <a:ext uri="{FF2B5EF4-FFF2-40B4-BE49-F238E27FC236}">
                <a16:creationId xmlns:a16="http://schemas.microsoft.com/office/drawing/2014/main" id="{AC694290-CFDE-5CC2-6220-CCEC4D768D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994225"/>
            <a:ext cx="3759593" cy="1958277"/>
          </a:xfrm>
          <a:prstGeom prst="rect">
            <a:avLst/>
          </a:prstGeom>
        </p:spPr>
      </p:pic>
      <p:sp>
        <p:nvSpPr>
          <p:cNvPr id="9" name="CasellaDiTesto 8">
            <a:extLst>
              <a:ext uri="{FF2B5EF4-FFF2-40B4-BE49-F238E27FC236}">
                <a16:creationId xmlns:a16="http://schemas.microsoft.com/office/drawing/2014/main" id="{801DA31D-A23A-8DDD-93F7-A734406FE0E5}"/>
              </a:ext>
            </a:extLst>
          </p:cNvPr>
          <p:cNvSpPr txBox="1"/>
          <p:nvPr/>
        </p:nvSpPr>
        <p:spPr>
          <a:xfrm>
            <a:off x="407405" y="1533901"/>
            <a:ext cx="10946395" cy="1046440"/>
          </a:xfrm>
          <a:prstGeom prst="rect">
            <a:avLst/>
          </a:prstGeom>
          <a:noFill/>
        </p:spPr>
        <p:txBody>
          <a:bodyPr wrap="square" rtlCol="0">
            <a:spAutoFit/>
          </a:bodyPr>
          <a:lstStyle/>
          <a:p>
            <a:pPr algn="ctr" fontAlgn="base">
              <a:spcAft>
                <a:spcPts val="1800"/>
              </a:spcAft>
            </a:pPr>
            <a:r>
              <a:rPr lang="it-IT" sz="1200" b="1" dirty="0">
                <a:latin typeface="Arial" panose="020B0604020202020204" pitchFamily="34" charset="0"/>
                <a:cs typeface="Arial" panose="020B0604020202020204" pitchFamily="34" charset="0"/>
              </a:rPr>
              <a:t>Si tratta di “Materiale Particolato Aerodisperso”, ovvero un insieme di particelle sospese in aria. Il termine PM10 sta ad indicare particelle dal diametro inferiore o uguale ai 10 µm. Particelle così piccole possono restare a lungo in atmosfera e penetrare nell’albero respiratorio umano producendo effetti negativi sulla salute.</a:t>
            </a:r>
          </a:p>
          <a:p>
            <a:pPr algn="ctr"/>
            <a:endParaRPr lang="it-IT" sz="1100" b="1" dirty="0">
              <a:latin typeface="Arial Black" panose="020B0A04020102020204" pitchFamily="34" charset="0"/>
              <a:cs typeface="Aharoni" panose="02010803020104030203" pitchFamily="2" charset="-79"/>
            </a:endParaRPr>
          </a:p>
        </p:txBody>
      </p:sp>
      <p:sp>
        <p:nvSpPr>
          <p:cNvPr id="10" name="CasellaDiTesto 9">
            <a:extLst>
              <a:ext uri="{FF2B5EF4-FFF2-40B4-BE49-F238E27FC236}">
                <a16:creationId xmlns:a16="http://schemas.microsoft.com/office/drawing/2014/main" id="{DA7866FE-A4DA-CCFD-5177-5F3F5B729549}"/>
              </a:ext>
            </a:extLst>
          </p:cNvPr>
          <p:cNvSpPr txBox="1"/>
          <p:nvPr/>
        </p:nvSpPr>
        <p:spPr>
          <a:xfrm>
            <a:off x="5224065" y="2994225"/>
            <a:ext cx="6129735" cy="2308324"/>
          </a:xfrm>
          <a:prstGeom prst="rect">
            <a:avLst/>
          </a:prstGeom>
          <a:noFill/>
        </p:spPr>
        <p:txBody>
          <a:bodyPr wrap="square" rtlCol="0">
            <a:spAutoFit/>
          </a:bodyPr>
          <a:lstStyle/>
          <a:p>
            <a:pPr algn="l" fontAlgn="base">
              <a:spcAft>
                <a:spcPts val="1800"/>
              </a:spcAft>
            </a:pPr>
            <a:r>
              <a:rPr lang="it-IT" sz="1200" b="1" i="0" dirty="0">
                <a:solidFill>
                  <a:srgbClr val="494949"/>
                </a:solidFill>
                <a:effectLst/>
                <a:latin typeface="Californian FB" panose="0207040306080B030204" pitchFamily="18" charset="0"/>
              </a:rPr>
              <a:t>Il PM10 può essere sia di origine naturale (erosione dei venti sulle rocce, eruzioni vulcaniche, autocombustione di boschi e foreste) sia antropica (combustioni e altro).</a:t>
            </a:r>
          </a:p>
          <a:p>
            <a:pPr algn="l" fontAlgn="base">
              <a:spcAft>
                <a:spcPts val="1800"/>
              </a:spcAft>
            </a:pPr>
            <a:r>
              <a:rPr lang="it-IT" sz="1200" b="1" i="0" dirty="0">
                <a:solidFill>
                  <a:srgbClr val="494949"/>
                </a:solidFill>
                <a:effectLst/>
                <a:latin typeface="Californian FB" panose="0207040306080B030204" pitchFamily="18" charset="0"/>
              </a:rPr>
              <a:t>Tra le sorgenti antropiche la principale è data dal traffico veicolare. </a:t>
            </a:r>
          </a:p>
          <a:p>
            <a:pPr algn="l" fontAlgn="base">
              <a:spcAft>
                <a:spcPts val="1800"/>
              </a:spcAft>
            </a:pPr>
            <a:r>
              <a:rPr lang="it-IT" sz="1200" b="1" i="0" dirty="0">
                <a:solidFill>
                  <a:srgbClr val="494949"/>
                </a:solidFill>
                <a:effectLst/>
                <a:latin typeface="Californian FB" panose="0207040306080B030204" pitchFamily="18" charset="0"/>
              </a:rPr>
              <a:t>Di origine antropica sono anche molti dei precursori e delle sostanze gassose che concorrono alla formazione di tale particolato, </a:t>
            </a:r>
          </a:p>
          <a:p>
            <a:pPr algn="l" fontAlgn="base">
              <a:spcAft>
                <a:spcPts val="1800"/>
              </a:spcAft>
            </a:pPr>
            <a:r>
              <a:rPr lang="it-IT" sz="1200" b="1" i="0" dirty="0">
                <a:solidFill>
                  <a:srgbClr val="494949"/>
                </a:solidFill>
                <a:effectLst/>
                <a:latin typeface="Californian FB" panose="0207040306080B030204" pitchFamily="18" charset="0"/>
              </a:rPr>
              <a:t>come gli ossidi di zolfo e di azoto, i COV (Composti Organici Volatili) e l’ammoniaca.</a:t>
            </a:r>
          </a:p>
          <a:p>
            <a:endParaRPr lang="it-IT" sz="1200" b="1" dirty="0">
              <a:latin typeface="Californian FB" panose="0207040306080B030204" pitchFamily="18" charset="0"/>
            </a:endParaRPr>
          </a:p>
        </p:txBody>
      </p:sp>
    </p:spTree>
    <p:extLst>
      <p:ext uri="{BB962C8B-B14F-4D97-AF65-F5344CB8AC3E}">
        <p14:creationId xmlns:p14="http://schemas.microsoft.com/office/powerpoint/2010/main" val="10339127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DA711C-875A-71A5-5585-7DF24819FF5A}"/>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8AFE38F8-BD85-4748-58A8-F50B34D5432A}"/>
              </a:ext>
            </a:extLst>
          </p:cNvPr>
          <p:cNvSpPr>
            <a:spLocks noGrp="1"/>
          </p:cNvSpPr>
          <p:nvPr>
            <p:ph type="title"/>
          </p:nvPr>
        </p:nvSpPr>
        <p:spPr>
          <a:xfrm>
            <a:off x="838200" y="365123"/>
            <a:ext cx="10515600" cy="1325563"/>
          </a:xfrm>
        </p:spPr>
        <p:txBody>
          <a:bodyPr>
            <a:normAutofit/>
          </a:bodyPr>
          <a:lstStyle/>
          <a:p>
            <a:pPr algn="ctr"/>
            <a:r>
              <a:rPr lang="it-IT" sz="3200" dirty="0">
                <a:latin typeface="Arial Black" panose="020B0A04020102020204" pitchFamily="34" charset="0"/>
                <a:cs typeface="Aharoni" panose="02010803020104030203" pitchFamily="2" charset="-79"/>
              </a:rPr>
              <a:t>MAPPA PM10</a:t>
            </a:r>
          </a:p>
        </p:txBody>
      </p:sp>
      <p:sp>
        <p:nvSpPr>
          <p:cNvPr id="3" name="Segnaposto contenuto 2">
            <a:extLst>
              <a:ext uri="{FF2B5EF4-FFF2-40B4-BE49-F238E27FC236}">
                <a16:creationId xmlns:a16="http://schemas.microsoft.com/office/drawing/2014/main" id="{6EDEA030-2B90-F7D5-8C25-7E4A846C2CC8}"/>
              </a:ext>
            </a:extLst>
          </p:cNvPr>
          <p:cNvSpPr>
            <a:spLocks noGrp="1"/>
          </p:cNvSpPr>
          <p:nvPr>
            <p:ph idx="1"/>
          </p:nvPr>
        </p:nvSpPr>
        <p:spPr/>
        <p:txBody>
          <a:bodyPr/>
          <a:lstStyle/>
          <a:p>
            <a:endParaRPr lang="it-IT"/>
          </a:p>
          <a:p>
            <a:pPr marL="0" indent="0">
              <a:buNone/>
            </a:pPr>
            <a:r>
              <a:rPr lang="it-IT"/>
              <a:t> </a:t>
            </a:r>
          </a:p>
          <a:p>
            <a:endParaRPr lang="it-IT" dirty="0"/>
          </a:p>
        </p:txBody>
      </p:sp>
      <p:pic>
        <p:nvPicPr>
          <p:cNvPr id="4" name="Immagine 3" descr="Immagine che contiene Elementi grafici, logo, schermata, simbolo&#10;&#10;Descrizione generata automaticamente">
            <a:extLst>
              <a:ext uri="{FF2B5EF4-FFF2-40B4-BE49-F238E27FC236}">
                <a16:creationId xmlns:a16="http://schemas.microsoft.com/office/drawing/2014/main" id="{733E7DD0-5472-B9E9-2272-353D903D83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675" y="5504982"/>
            <a:ext cx="1565941" cy="1565941"/>
          </a:xfrm>
          <a:prstGeom prst="rect">
            <a:avLst/>
          </a:prstGeom>
        </p:spPr>
      </p:pic>
      <p:pic>
        <p:nvPicPr>
          <p:cNvPr id="8" name="Immagine 7" descr="Immagine che contiene testo, schermata, Carattere, Elementi grafici&#10;&#10;Descrizione generata automaticamente">
            <a:extLst>
              <a:ext uri="{FF2B5EF4-FFF2-40B4-BE49-F238E27FC236}">
                <a16:creationId xmlns:a16="http://schemas.microsoft.com/office/drawing/2014/main" id="{A5D99105-43E8-22F1-0483-E437469D0B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2959" y="958766"/>
            <a:ext cx="2810347" cy="1463839"/>
          </a:xfrm>
          <a:prstGeom prst="rect">
            <a:avLst/>
          </a:prstGeom>
        </p:spPr>
      </p:pic>
      <p:pic>
        <p:nvPicPr>
          <p:cNvPr id="29" name="Immagine 28" descr="Immagine che contiene mappa, testo, atlante&#10;&#10;Descrizione generata automaticamente">
            <a:hlinkClick r:id="rId4"/>
            <a:extLst>
              <a:ext uri="{FF2B5EF4-FFF2-40B4-BE49-F238E27FC236}">
                <a16:creationId xmlns:a16="http://schemas.microsoft.com/office/drawing/2014/main" id="{134CE923-98B0-5A49-3430-07CBD69B73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59691" y="1330859"/>
            <a:ext cx="6672618" cy="4841045"/>
          </a:xfrm>
          <a:prstGeom prst="rect">
            <a:avLst/>
          </a:prstGeom>
        </p:spPr>
      </p:pic>
      <p:sp>
        <p:nvSpPr>
          <p:cNvPr id="30" name="Connettore 29">
            <a:extLst>
              <a:ext uri="{FF2B5EF4-FFF2-40B4-BE49-F238E27FC236}">
                <a16:creationId xmlns:a16="http://schemas.microsoft.com/office/drawing/2014/main" id="{B59610A3-4AB5-0191-66F5-31AA5D5F3DE7}"/>
              </a:ext>
            </a:extLst>
          </p:cNvPr>
          <p:cNvSpPr/>
          <p:nvPr/>
        </p:nvSpPr>
        <p:spPr>
          <a:xfrm>
            <a:off x="609904" y="3219846"/>
            <a:ext cx="1670840" cy="1483435"/>
          </a:xfrm>
          <a:prstGeom prst="flowChartConnector">
            <a:avLst/>
          </a:prstGeom>
          <a:solidFill>
            <a:srgbClr val="665EB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100" b="1" dirty="0">
                <a:solidFill>
                  <a:schemeClr val="bg1"/>
                </a:solidFill>
              </a:rPr>
              <a:t>CLICCA SULLA MAPPA PER INGRANDIRLA</a:t>
            </a:r>
          </a:p>
        </p:txBody>
      </p:sp>
    </p:spTree>
    <p:extLst>
      <p:ext uri="{BB962C8B-B14F-4D97-AF65-F5344CB8AC3E}">
        <p14:creationId xmlns:p14="http://schemas.microsoft.com/office/powerpoint/2010/main" val="129206475"/>
      </p:ext>
    </p:extLst>
  </p:cSld>
  <p:clrMapOvr>
    <a:masterClrMapping/>
  </p:clrMapOvr>
  <p:timing>
    <p:tnLst>
      <p:par>
        <p:cTn id="1" dur="indefinite" restart="never" nodeType="tmRoot"/>
      </p:par>
    </p:tnLst>
  </p:timing>
</p:sld>
</file>

<file path=ppt/theme/theme1.xml><?xml version="1.0" encoding="utf-8"?>
<a:theme xmlns:a="http://schemas.openxmlformats.org/drawingml/2006/main" name="ShapesVTI">
  <a:themeElements>
    <a:clrScheme name="AnalogousFromLightSeed_2SEEDS">
      <a:dk1>
        <a:srgbClr val="000000"/>
      </a:dk1>
      <a:lt1>
        <a:srgbClr val="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Festival">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974</TotalTime>
  <Words>1388</Words>
  <Application>Microsoft Office PowerPoint</Application>
  <PresentationFormat>Widescreen</PresentationFormat>
  <Paragraphs>151</Paragraphs>
  <Slides>21</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Aharoni</vt:lpstr>
      <vt:lpstr>Aptos</vt:lpstr>
      <vt:lpstr>Arial</vt:lpstr>
      <vt:lpstr>Arial Black</vt:lpstr>
      <vt:lpstr>Avenir Next LT Pro</vt:lpstr>
      <vt:lpstr>Calibri</vt:lpstr>
      <vt:lpstr>Californian FB</vt:lpstr>
      <vt:lpstr>Palatino Linotype</vt:lpstr>
      <vt:lpstr>Titillium Web</vt:lpstr>
      <vt:lpstr>ShapesVTI</vt:lpstr>
      <vt:lpstr>L’inquinamento dell’aria nelle maggiori città italiane</vt:lpstr>
      <vt:lpstr>Membri del gruppo: Data Driven Pollution Solution</vt:lpstr>
      <vt:lpstr>Obiettivo dell’analisi</vt:lpstr>
      <vt:lpstr>Descrizione delle scelte tecniche utilizzate per questo progetto</vt:lpstr>
      <vt:lpstr>A CHI E’ RIVOLTO</vt:lpstr>
      <vt:lpstr>DIFFICOLTA TECNICHE INCONTRATE  E SOLUZIONI APPLICATE</vt:lpstr>
      <vt:lpstr>ORGANIZZAZINE E SUDDIVISIONE DEL LAVORO</vt:lpstr>
      <vt:lpstr>PM10</vt:lpstr>
      <vt:lpstr>MAPPA PM10</vt:lpstr>
      <vt:lpstr> PM10: la situazione nel 2023 </vt:lpstr>
      <vt:lpstr>PM2,5</vt:lpstr>
      <vt:lpstr>MAPPA PM2,5</vt:lpstr>
      <vt:lpstr>PM2,5: la situazione nel 2023</vt:lpstr>
      <vt:lpstr>NO2 – Biossido di azoto</vt:lpstr>
      <vt:lpstr>MAPPA NO2 </vt:lpstr>
      <vt:lpstr>Biossido di azoto: la situazione nel 2023</vt:lpstr>
      <vt:lpstr>O3 - Ozono</vt:lpstr>
      <vt:lpstr>MAPPA O3</vt:lpstr>
      <vt:lpstr>Ozono: la situazione nel 2023</vt:lpstr>
      <vt:lpstr>CONCLUSIONI E SOLUZIONI PER IL FUTURO</vt:lpstr>
      <vt:lpstr>CONCLUSIONI E SOLUZIONI PER IL FUTURO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L’inquinamento dell’aria nelle maggiori citta europee.</dc:title>
  <dc:creator>Robotica25</dc:creator>
  <cp:lastModifiedBy>Suhanraj Suresh</cp:lastModifiedBy>
  <cp:revision>23</cp:revision>
  <dcterms:created xsi:type="dcterms:W3CDTF">2025-01-28T10:51:58Z</dcterms:created>
  <dcterms:modified xsi:type="dcterms:W3CDTF">2025-02-03T21:23:20Z</dcterms:modified>
</cp:coreProperties>
</file>

<file path=docProps/thumbnail.jpeg>
</file>